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7" r:id="rId26"/>
    <p:sldId id="288" r:id="rId27"/>
    <p:sldId id="289" r:id="rId28"/>
    <p:sldId id="28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DDFD"/>
    <a:srgbClr val="FD6333"/>
    <a:srgbClr val="D65AB3"/>
    <a:srgbClr val="F13FC2"/>
    <a:srgbClr val="F98D95"/>
    <a:srgbClr val="F850F0"/>
    <a:srgbClr val="FCA28A"/>
    <a:srgbClr val="FFFF00"/>
    <a:srgbClr val="EFEA16"/>
    <a:srgbClr val="DE985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94" autoAdjust="0"/>
    <p:restoredTop sz="94660"/>
  </p:normalViewPr>
  <p:slideViewPr>
    <p:cSldViewPr>
      <p:cViewPr>
        <p:scale>
          <a:sx n="100" d="100"/>
          <a:sy n="100" d="100"/>
        </p:scale>
        <p:origin x="-1944" y="-6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1565000-971B-4C63-B596-1355767822AE}" type="datetimeFigureOut">
              <a:rPr lang="en-US" smtClean="0"/>
              <a:pPr/>
              <a:t>6/29/2010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A0A9A2-38E0-4CC9-B21F-D36BDAF1B0F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28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A0A9A2-38E0-4CC9-B21F-D36BDAF1B0F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E399C6A-63DD-419E-9732-3B67B15A35E2}" type="datetimeFigureOut">
              <a:rPr lang="en-US" smtClean="0"/>
              <a:pPr/>
              <a:t>6/29/2010</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C7D456D-4002-4A01-9346-377D31A16B9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EE399C6A-63DD-419E-9732-3B67B15A35E2}" type="datetimeFigureOut">
              <a:rPr lang="en-US" smtClean="0"/>
              <a:pPr/>
              <a:t>6/29/2010</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E399C6A-63DD-419E-9732-3B67B15A35E2}" type="datetimeFigureOut">
              <a:rPr lang="en-US" smtClean="0"/>
              <a:pPr/>
              <a:t>6/29/2010</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2C7D456D-4002-4A01-9346-377D31A16B9E}"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EE399C6A-63DD-419E-9732-3B67B15A35E2}" type="datetimeFigureOut">
              <a:rPr lang="en-US" smtClean="0"/>
              <a:pPr/>
              <a:t>6/29/2010</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C7D456D-4002-4A01-9346-377D31A16B9E}" type="slidenum">
              <a:rPr lang="en-US" smtClean="0"/>
              <a:pPr/>
              <a:t>‹#›</a:t>
            </a:fld>
            <a:endParaRPr lang="en-US" dirty="0"/>
          </a:p>
        </p:txBody>
      </p:sp>
    </p:spTree>
  </p:cSld>
  <p:clrMapOvr>
    <a:masterClrMapping/>
  </p:clrMapOvr>
  <p:transition>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EE399C6A-63DD-419E-9732-3B67B15A35E2}" type="datetimeFigureOut">
              <a:rPr lang="en-US" smtClean="0"/>
              <a:pPr/>
              <a:t>6/29/2010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C7D456D-4002-4A01-9346-377D31A16B9E}"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transition>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E399C6A-63DD-419E-9732-3B67B15A35E2}" type="datetimeFigureOut">
              <a:rPr lang="en-US" smtClean="0"/>
              <a:pPr/>
              <a:t>6/29/2010</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2C7D456D-4002-4A01-9346-377D31A16B9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wedge/>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audio" Target="../media/audio11.wav"/><Relationship Id="rId5" Type="http://schemas.openxmlformats.org/officeDocument/2006/relationships/image" Target="../media/image15.pn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audio" Target="../media/audio12.wav"/><Relationship Id="rId5" Type="http://schemas.openxmlformats.org/officeDocument/2006/relationships/image" Target="../media/image15.pn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audio" Target="../media/audio13.wav"/><Relationship Id="rId5" Type="http://schemas.openxmlformats.org/officeDocument/2006/relationships/image" Target="../media/image18.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audio" Target="../media/audio14.wav"/><Relationship Id="rId6" Type="http://schemas.openxmlformats.org/officeDocument/2006/relationships/image" Target="../media/image3.pn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audio" Target="../media/audio15.wav"/><Relationship Id="rId5" Type="http://schemas.openxmlformats.org/officeDocument/2006/relationships/image" Target="../media/image3.pn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audio" Target="../media/audio16.wav"/><Relationship Id="rId5" Type="http://schemas.openxmlformats.org/officeDocument/2006/relationships/image" Target="../media/image23.pn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audio" Target="../media/audio17.wav"/><Relationship Id="rId5" Type="http://schemas.openxmlformats.org/officeDocument/2006/relationships/image" Target="../media/image3.png"/><Relationship Id="rId4" Type="http://schemas.openxmlformats.org/officeDocument/2006/relationships/image" Target="../media/image24.gi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audio" Target="../media/audio18.wav"/><Relationship Id="rId5" Type="http://schemas.openxmlformats.org/officeDocument/2006/relationships/image" Target="../media/image26.pn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media/audio19.wav"/><Relationship Id="rId5" Type="http://schemas.openxmlformats.org/officeDocument/2006/relationships/image" Target="../media/image3.pn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3.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audio" Target="../media/audio20.wav"/><Relationship Id="rId5" Type="http://schemas.openxmlformats.org/officeDocument/2006/relationships/image" Target="../media/image3.png"/><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audio" Target="../media/audio21.wav"/><Relationship Id="rId5" Type="http://schemas.openxmlformats.org/officeDocument/2006/relationships/image" Target="../media/image3.png"/><Relationship Id="rId4" Type="http://schemas.openxmlformats.org/officeDocument/2006/relationships/image" Target="../media/image29.gi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audio" Target="../media/audio22.wav"/><Relationship Id="rId5" Type="http://schemas.openxmlformats.org/officeDocument/2006/relationships/image" Target="../media/image31.png"/><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audio" Target="../media/audio23.wav"/><Relationship Id="rId5" Type="http://schemas.openxmlformats.org/officeDocument/2006/relationships/image" Target="../media/image33.png"/><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audio" Target="../media/audio24.wav"/><Relationship Id="rId5" Type="http://schemas.openxmlformats.org/officeDocument/2006/relationships/image" Target="../media/image35.png"/><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audio" Target="../media/audio25.wav"/><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audio" Target="../media/audio26.wav"/><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slideLayout" Target="../slideLayouts/slideLayout2.xml"/><Relationship Id="rId1" Type="http://schemas.openxmlformats.org/officeDocument/2006/relationships/audio" Target="file:///C:\Documents%20and%20Settings\Vandana%20Kiran\Desktop\Anusha-TechFair\MS900441661%5b1%5d.wav" TargetMode="Externa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gi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audio" Target="../media/audio27.wav"/><Relationship Id="rId5" Type="http://schemas.openxmlformats.org/officeDocument/2006/relationships/image" Target="../media/image38.png"/><Relationship Id="rId4" Type="http://schemas.openxmlformats.org/officeDocument/2006/relationships/image" Target="../media/image37.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media/audio3.wav"/><Relationship Id="rId5" Type="http://schemas.openxmlformats.org/officeDocument/2006/relationships/image" Target="../media/image3.png"/><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3.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media/audio5.wav"/><Relationship Id="rId5" Type="http://schemas.openxmlformats.org/officeDocument/2006/relationships/image" Target="../media/image3.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audio" Target="../media/audio6.wav"/><Relationship Id="rId5" Type="http://schemas.openxmlformats.org/officeDocument/2006/relationships/image" Target="../media/image3.png"/><Relationship Id="rId4" Type="http://schemas.openxmlformats.org/officeDocument/2006/relationships/image" Target="../media/image8.gi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media/audio7.wav"/><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media/audio8.wav"/><Relationship Id="rId5" Type="http://schemas.openxmlformats.org/officeDocument/2006/relationships/image" Target="../media/image10.pn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media/audio9.wav"/><Relationship Id="rId5" Type="http://schemas.openxmlformats.org/officeDocument/2006/relationships/image" Target="../media/image10.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470025"/>
          </a:xfrm>
        </p:spPr>
        <p:txBody>
          <a:bodyPr>
            <a:normAutofit/>
          </a:bodyPr>
          <a:lstStyle/>
          <a:p>
            <a:r>
              <a:rPr lang="en-US" dirty="0" smtClean="0">
                <a:solidFill>
                  <a:srgbClr val="FDDDFD"/>
                </a:solidFill>
                <a:latin typeface="Arial Rounded MT Bold" pitchFamily="34" charset="0"/>
                <a:cs typeface="Aharoni" pitchFamily="2" charset="-79"/>
              </a:rPr>
              <a:t>Famous Disney Characters</a:t>
            </a:r>
            <a:endParaRPr lang="en-US" dirty="0">
              <a:solidFill>
                <a:srgbClr val="FDDDFD"/>
              </a:solidFill>
              <a:latin typeface="Arial Rounded MT Bold" pitchFamily="34" charset="0"/>
              <a:cs typeface="Aharoni" pitchFamily="2" charset="-79"/>
            </a:endParaRPr>
          </a:p>
        </p:txBody>
      </p:sp>
      <p:sp>
        <p:nvSpPr>
          <p:cNvPr id="3" name="Subtitle 2"/>
          <p:cNvSpPr>
            <a:spLocks noGrp="1"/>
          </p:cNvSpPr>
          <p:nvPr>
            <p:ph type="subTitle" idx="1"/>
          </p:nvPr>
        </p:nvSpPr>
        <p:spPr>
          <a:xfrm>
            <a:off x="5410200" y="2057400"/>
            <a:ext cx="2895600" cy="533400"/>
          </a:xfrm>
        </p:spPr>
        <p:txBody>
          <a:bodyPr/>
          <a:lstStyle/>
          <a:p>
            <a:r>
              <a:rPr lang="en-US" dirty="0" smtClean="0">
                <a:solidFill>
                  <a:srgbClr val="FDDDFD"/>
                </a:solidFill>
                <a:latin typeface="Arial Rounded MT Bold" pitchFamily="34" charset="0"/>
              </a:rPr>
              <a:t>Anusha </a:t>
            </a:r>
            <a:r>
              <a:rPr lang="en-US" dirty="0">
                <a:solidFill>
                  <a:srgbClr val="FDDDFD"/>
                </a:solidFill>
                <a:latin typeface="Arial Rounded MT Bold" pitchFamily="34" charset="0"/>
              </a:rPr>
              <a:t>V</a:t>
            </a:r>
            <a:r>
              <a:rPr lang="en-US" dirty="0" smtClean="0">
                <a:solidFill>
                  <a:srgbClr val="FDDDFD"/>
                </a:solidFill>
                <a:latin typeface="Arial Rounded MT Bold" pitchFamily="34" charset="0"/>
              </a:rPr>
              <a:t>ajrala</a:t>
            </a:r>
            <a:endParaRPr lang="en-US" dirty="0">
              <a:solidFill>
                <a:srgbClr val="FDDDFD"/>
              </a:solidFill>
              <a:latin typeface="Arial Rounded MT Bold" pitchFamily="34" charset="0"/>
            </a:endParaRPr>
          </a:p>
        </p:txBody>
      </p:sp>
      <p:pic>
        <p:nvPicPr>
          <p:cNvPr id="1026" name="Picture 2"/>
          <p:cNvPicPr>
            <a:picLocks noChangeAspect="1" noChangeArrowheads="1"/>
          </p:cNvPicPr>
          <p:nvPr/>
        </p:nvPicPr>
        <p:blipFill>
          <a:blip r:embed="rId4" cstate="print"/>
          <a:srcRect/>
          <a:stretch>
            <a:fillRect/>
          </a:stretch>
        </p:blipFill>
        <p:spPr bwMode="auto">
          <a:xfrm>
            <a:off x="2209800" y="2819400"/>
            <a:ext cx="6736081" cy="2743200"/>
          </a:xfrm>
          <a:prstGeom prst="rect">
            <a:avLst/>
          </a:prstGeom>
          <a:noFill/>
          <a:ln w="9525">
            <a:noFill/>
            <a:miter lim="800000"/>
            <a:headEnd/>
            <a:tailEnd/>
          </a:ln>
          <a:effectLst/>
        </p:spPr>
      </p:pic>
      <p:pic>
        <p:nvPicPr>
          <p:cNvPr id="12" name="Recorded Sound">
            <a:hlinkClick r:id="" action="ppaction://media"/>
          </p:cNvPr>
          <p:cNvPicPr>
            <a:picLocks noRot="1" noChangeAspect="1"/>
          </p:cNvPicPr>
          <p:nvPr>
            <a:wavAudioFile r:embed="rId1" name="Recorded Sound"/>
          </p:nvPr>
        </p:nvPicPr>
        <p:blipFill>
          <a:blip r:embed="rId5" cstate="print"/>
          <a:stretch>
            <a:fillRect/>
          </a:stretch>
        </p:blipFill>
        <p:spPr>
          <a:xfrm flipV="1">
            <a:off x="83058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1000" autoRev="1" fill="hold">
                                          <p:stCondLst>
                                            <p:cond delay="0"/>
                                          </p:stCondLst>
                                        </p:cTn>
                                        <p:tgtEl>
                                          <p:spTgt spid="2"/>
                                        </p:tgtEl>
                                        <p:attrNameLst>
                                          <p:attrName>ppt_w</p:attrName>
                                        </p:attrNameLst>
                                      </p:cBhvr>
                                    </p:anim>
                                    <p:anim by="(#ppt_w*0.50)" calcmode="lin" valueType="num">
                                      <p:cBhvr>
                                        <p:cTn id="8" dur="1000" decel="50000" autoRev="1" fill="hold">
                                          <p:stCondLst>
                                            <p:cond delay="0"/>
                                          </p:stCondLst>
                                        </p:cTn>
                                        <p:tgtEl>
                                          <p:spTgt spid="2"/>
                                        </p:tgtEl>
                                        <p:attrNameLst>
                                          <p:attrName>ppt_x</p:attrName>
                                        </p:attrNameLst>
                                      </p:cBhvr>
                                    </p:anim>
                                    <p:anim from="(-#ppt_h/2)" to="(#ppt_y)" calcmode="lin" valueType="num">
                                      <p:cBhvr>
                                        <p:cTn id="9" dur="2000" fill="hold">
                                          <p:stCondLst>
                                            <p:cond delay="0"/>
                                          </p:stCondLst>
                                        </p:cTn>
                                        <p:tgtEl>
                                          <p:spTgt spid="2"/>
                                        </p:tgtEl>
                                        <p:attrNameLst>
                                          <p:attrName>ppt_y</p:attrName>
                                        </p:attrNameLst>
                                      </p:cBhvr>
                                    </p:anim>
                                    <p:animRot by="21600000">
                                      <p:cBhvr>
                                        <p:cTn id="10" dur="2000" fill="hold">
                                          <p:stCondLst>
                                            <p:cond delay="0"/>
                                          </p:stCondLst>
                                        </p:cTn>
                                        <p:tgtEl>
                                          <p:spTgt spid="2"/>
                                        </p:tgtEl>
                                        <p:attrNameLst>
                                          <p:attrName>r</p:attrName>
                                        </p:attrNameLst>
                                      </p:cBhvr>
                                    </p:animRot>
                                  </p:childTnLst>
                                </p:cTn>
                              </p:par>
                              <p:par>
                                <p:cTn id="11" presetID="1" presetClass="mediacall" presetSubtype="0" fill="hold" nodeType="withEffect">
                                  <p:stCondLst>
                                    <p:cond delay="0"/>
                                  </p:stCondLst>
                                  <p:childTnLst>
                                    <p:cmd type="call" cmd="playFrom(0.0)">
                                      <p:cBhvr>
                                        <p:cTn id="12" dur="7000" fill="hold"/>
                                        <p:tgtEl>
                                          <p:spTgt spid="12"/>
                                        </p:tgtEl>
                                      </p:cBhvr>
                                    </p:cmd>
                                  </p:childTnLst>
                                </p:cTn>
                              </p:par>
                              <p:par>
                                <p:cTn id="13" presetID="56" presetClass="entr" presetSubtype="0" fill="hold" grpId="0" nodeType="with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by="(-#ppt_w*2)" calcmode="lin" valueType="num">
                                      <p:cBhvr rctx="PPT">
                                        <p:cTn id="15" dur="500" autoRev="1" fill="hold">
                                          <p:stCondLst>
                                            <p:cond delay="0"/>
                                          </p:stCondLst>
                                        </p:cTn>
                                        <p:tgtEl>
                                          <p:spTgt spid="3">
                                            <p:txEl>
                                              <p:pRg st="0" end="0"/>
                                            </p:txEl>
                                          </p:spTgt>
                                        </p:tgtEl>
                                        <p:attrNameLst>
                                          <p:attrName>ppt_w</p:attrName>
                                        </p:attrNameLst>
                                      </p:cBhvr>
                                    </p:anim>
                                    <p:anim by="(#ppt_w*0.50)" calcmode="lin" valueType="num">
                                      <p:cBhvr>
                                        <p:cTn id="16" dur="500" decel="50000" autoRev="1" fill="hold">
                                          <p:stCondLst>
                                            <p:cond delay="0"/>
                                          </p:stCondLst>
                                        </p:cTn>
                                        <p:tgtEl>
                                          <p:spTgt spid="3">
                                            <p:txEl>
                                              <p:pRg st="0" end="0"/>
                                            </p:txEl>
                                          </p:spTgt>
                                        </p:tgtEl>
                                        <p:attrNameLst>
                                          <p:attrName>ppt_x</p:attrName>
                                        </p:attrNameLst>
                                      </p:cBhvr>
                                    </p:anim>
                                    <p:anim from="(-#ppt_h/2)" to="(#ppt_y)" calcmode="lin" valueType="num">
                                      <p:cBhvr>
                                        <p:cTn id="17" dur="1000" fill="hold">
                                          <p:stCondLst>
                                            <p:cond delay="0"/>
                                          </p:stCondLst>
                                        </p:cTn>
                                        <p:tgtEl>
                                          <p:spTgt spid="3">
                                            <p:txEl>
                                              <p:pRg st="0" end="0"/>
                                            </p:txEl>
                                          </p:spTgt>
                                        </p:tgtEl>
                                        <p:attrNameLst>
                                          <p:attrName>ppt_y</p:attrName>
                                        </p:attrNameLst>
                                      </p:cBhvr>
                                    </p:anim>
                                    <p:animRot by="21600000">
                                      <p:cBhvr>
                                        <p:cTn id="18" dur="1000" fill="hold">
                                          <p:stCondLst>
                                            <p:cond delay="0"/>
                                          </p:stCondLst>
                                        </p:cTn>
                                        <p:tgtEl>
                                          <p:spTgt spid="3">
                                            <p:txEl>
                                              <p:pRg st="0" end="0"/>
                                            </p:txEl>
                                          </p:spTgt>
                                        </p:tgtEl>
                                        <p:attrNameLst>
                                          <p:attrName>r</p:attrName>
                                        </p:attrNameLst>
                                      </p:cBhvr>
                                    </p:animRot>
                                  </p:childTnLst>
                                </p:cTn>
                              </p:par>
                              <p:par>
                                <p:cTn id="19" presetID="34"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 from="(-#ppt_w/2)" to="(#ppt_x)" calcmode="lin" valueType="num">
                                      <p:cBhvr>
                                        <p:cTn id="21" dur="600" fill="hold">
                                          <p:stCondLst>
                                            <p:cond delay="0"/>
                                          </p:stCondLst>
                                        </p:cTn>
                                        <p:tgtEl>
                                          <p:spTgt spid="1026"/>
                                        </p:tgtEl>
                                        <p:attrNameLst>
                                          <p:attrName>ppt_x</p:attrName>
                                        </p:attrNameLst>
                                      </p:cBhvr>
                                    </p:anim>
                                    <p:anim from="0" to="-1.0" calcmode="lin" valueType="num">
                                      <p:cBhvr>
                                        <p:cTn id="22" dur="200" decel="50000" autoRev="1" fill="hold">
                                          <p:stCondLst>
                                            <p:cond delay="600"/>
                                          </p:stCondLst>
                                        </p:cTn>
                                        <p:tgtEl>
                                          <p:spTgt spid="1026"/>
                                        </p:tgtEl>
                                        <p:attrNameLst>
                                          <p:attrName>xshear</p:attrName>
                                        </p:attrNameLst>
                                      </p:cBhvr>
                                    </p:anim>
                                    <p:animScale>
                                      <p:cBhvr>
                                        <p:cTn id="23" dur="200" decel="100000" autoRev="1" fill="hold">
                                          <p:stCondLst>
                                            <p:cond delay="600"/>
                                          </p:stCondLst>
                                        </p:cTn>
                                        <p:tgtEl>
                                          <p:spTgt spid="1026"/>
                                        </p:tgtEl>
                                      </p:cBhvr>
                                      <p:from x="100000" y="100000"/>
                                      <p:to x="80000" y="100000"/>
                                    </p:animScale>
                                    <p:anim by="(#ppt_h/3+#ppt_w*0.1)" calcmode="lin" valueType="num">
                                      <p:cBhvr additive="sum">
                                        <p:cTn id="24" dur="200" decel="100000" autoRev="1" fill="hold">
                                          <p:stCondLst>
                                            <p:cond delay="600"/>
                                          </p:stCondLst>
                                        </p:cTn>
                                        <p:tgtEl>
                                          <p:spTgt spid="102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05200" y="533400"/>
            <a:ext cx="5867400" cy="1143000"/>
          </a:xfrm>
        </p:spPr>
        <p:txBody>
          <a:bodyPr/>
          <a:lstStyle/>
          <a:p>
            <a:r>
              <a:rPr lang="en-US" dirty="0" smtClean="0">
                <a:solidFill>
                  <a:srgbClr val="F13FC2"/>
                </a:solidFill>
                <a:latin typeface="Arial Rounded MT Bold" pitchFamily="34" charset="0"/>
              </a:rPr>
              <a:t>Sleeping Beauty</a:t>
            </a:r>
            <a:endParaRPr lang="en-US" dirty="0">
              <a:solidFill>
                <a:srgbClr val="F13FC2"/>
              </a:solidFill>
              <a:latin typeface="Arial Rounded MT Bold" pitchFamily="34" charset="0"/>
            </a:endParaRPr>
          </a:p>
        </p:txBody>
      </p:sp>
      <p:pic>
        <p:nvPicPr>
          <p:cNvPr id="34818" name="Picture 2" descr="http://groovyvic.mu.nu/archives/images/sleeping-beauty-1.jpg"/>
          <p:cNvPicPr>
            <a:picLocks noChangeAspect="1" noChangeArrowheads="1"/>
          </p:cNvPicPr>
          <p:nvPr/>
        </p:nvPicPr>
        <p:blipFill>
          <a:blip r:embed="rId4" cstate="print">
            <a:lum bright="10000"/>
          </a:blip>
          <a:srcRect/>
          <a:stretch>
            <a:fillRect/>
          </a:stretch>
        </p:blipFill>
        <p:spPr bwMode="auto">
          <a:xfrm>
            <a:off x="152400" y="1066800"/>
            <a:ext cx="3260494" cy="5105400"/>
          </a:xfrm>
          <a:prstGeom prst="rect">
            <a:avLst/>
          </a:prstGeom>
          <a:noFill/>
        </p:spPr>
      </p:pic>
      <p:sp>
        <p:nvSpPr>
          <p:cNvPr id="4" name="TextBox 3"/>
          <p:cNvSpPr txBox="1"/>
          <p:nvPr/>
        </p:nvSpPr>
        <p:spPr>
          <a:xfrm>
            <a:off x="3810000" y="3505200"/>
            <a:ext cx="3505200" cy="923330"/>
          </a:xfrm>
          <a:prstGeom prst="rect">
            <a:avLst/>
          </a:prstGeom>
          <a:noFill/>
        </p:spPr>
        <p:txBody>
          <a:bodyPr wrap="square" rtlCol="0">
            <a:spAutoFit/>
          </a:bodyPr>
          <a:lstStyle/>
          <a:p>
            <a:r>
              <a:rPr lang="en-US" dirty="0" smtClean="0">
                <a:solidFill>
                  <a:srgbClr val="F13FC2"/>
                </a:solidFill>
                <a:latin typeface="Arial Rounded MT Bold" pitchFamily="34" charset="0"/>
                <a:ea typeface="Batang" pitchFamily="18" charset="-127"/>
              </a:rPr>
              <a:t>Sleeping Beauty is an animated character created by Walt Disney Company.</a:t>
            </a:r>
            <a:endParaRPr lang="en-US" dirty="0">
              <a:solidFill>
                <a:srgbClr val="F13FC2"/>
              </a:solidFill>
              <a:latin typeface="Arial Rounded MT Bold" pitchFamily="34" charset="0"/>
              <a:ea typeface="Batang" pitchFamily="18" charset="-127"/>
            </a:endParaRPr>
          </a:p>
        </p:txBody>
      </p:sp>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circle(in)">
                                      <p:cBhvr>
                                        <p:cTn id="7" dur="2000"/>
                                        <p:tgtEl>
                                          <p:spTgt spid="34818"/>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4"/>
                                        </p:tgtEl>
                                        <p:attrNameLst>
                                          <p:attrName>style.visibility</p:attrName>
                                        </p:attrNameLst>
                                      </p:cBhvr>
                                      <p:to>
                                        <p:strVal val="visible"/>
                                      </p:to>
                                    </p:set>
                                    <p:anim calcmode="lin" valueType="num">
                                      <p:cBhvr>
                                        <p:cTn id="10" dur="3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1" dur="300" fill="hold"/>
                                        <p:tgtEl>
                                          <p:spTgt spid="4"/>
                                        </p:tgtEl>
                                        <p:attrNameLst>
                                          <p:attrName>ppt_y</p:attrName>
                                        </p:attrNameLst>
                                      </p:cBhvr>
                                      <p:tavLst>
                                        <p:tav tm="0">
                                          <p:val>
                                            <p:strVal val="#ppt_y"/>
                                          </p:val>
                                        </p:tav>
                                        <p:tav tm="100000">
                                          <p:val>
                                            <p:strVal val="#ppt_y"/>
                                          </p:val>
                                        </p:tav>
                                      </p:tavLst>
                                    </p:anim>
                                    <p:anim calcmode="lin" valueType="num">
                                      <p:cBhvr>
                                        <p:cTn id="12" dur="3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3" dur="3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4" dur="300" tmFilter="0,0; .5, 1; 1, 1"/>
                                        <p:tgtEl>
                                          <p:spTgt spid="4"/>
                                        </p:tgtEl>
                                      </p:cBhvr>
                                    </p:animEffect>
                                  </p:childTnLst>
                                </p:cTn>
                              </p:par>
                              <p:par>
                                <p:cTn id="15" presetID="1" presetClass="mediacall" presetSubtype="0" fill="hold" nodeType="withEffect">
                                  <p:stCondLst>
                                    <p:cond delay="0"/>
                                  </p:stCondLst>
                                  <p:childTnLst>
                                    <p:cmd type="call" cmd="playFrom(0.0)">
                                      <p:cBhvr>
                                        <p:cTn id="16" dur="3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0" y="381000"/>
            <a:ext cx="7467600" cy="1143000"/>
          </a:xfrm>
        </p:spPr>
        <p:txBody>
          <a:bodyPr/>
          <a:lstStyle/>
          <a:p>
            <a:r>
              <a:rPr lang="en-US" dirty="0" smtClean="0">
                <a:solidFill>
                  <a:schemeClr val="accent4">
                    <a:lumMod val="50000"/>
                    <a:lumOff val="50000"/>
                  </a:schemeClr>
                </a:solidFill>
                <a:latin typeface="Arial Rounded MT Bold" pitchFamily="34" charset="0"/>
              </a:rPr>
              <a:t>Belle</a:t>
            </a:r>
            <a:endParaRPr lang="en-US" dirty="0">
              <a:solidFill>
                <a:schemeClr val="accent4">
                  <a:lumMod val="50000"/>
                  <a:lumOff val="50000"/>
                </a:schemeClr>
              </a:solidFill>
              <a:latin typeface="Arial Rounded MT Bold" pitchFamily="34" charset="0"/>
            </a:endParaRPr>
          </a:p>
        </p:txBody>
      </p:sp>
      <p:pic>
        <p:nvPicPr>
          <p:cNvPr id="33794" name="Picture 2" descr="http://www.creativeballoonco.com/acatalog/Belle.jpg"/>
          <p:cNvPicPr>
            <a:picLocks noChangeAspect="1" noChangeArrowheads="1"/>
          </p:cNvPicPr>
          <p:nvPr/>
        </p:nvPicPr>
        <p:blipFill>
          <a:blip r:embed="rId4" cstate="print"/>
          <a:srcRect/>
          <a:stretch>
            <a:fillRect/>
          </a:stretch>
        </p:blipFill>
        <p:spPr bwMode="auto">
          <a:xfrm>
            <a:off x="0" y="762000"/>
            <a:ext cx="3761927" cy="5419725"/>
          </a:xfrm>
          <a:prstGeom prst="rect">
            <a:avLst/>
          </a:prstGeom>
          <a:noFill/>
        </p:spPr>
      </p:pic>
      <p:sp>
        <p:nvSpPr>
          <p:cNvPr id="4" name="TextBox 3"/>
          <p:cNvSpPr txBox="1"/>
          <p:nvPr/>
        </p:nvSpPr>
        <p:spPr>
          <a:xfrm>
            <a:off x="3962400" y="3200400"/>
            <a:ext cx="4038600" cy="1200329"/>
          </a:xfrm>
          <a:prstGeom prst="rect">
            <a:avLst/>
          </a:prstGeom>
          <a:noFill/>
        </p:spPr>
        <p:txBody>
          <a:bodyPr wrap="square" rtlCol="0">
            <a:spAutoFit/>
          </a:bodyPr>
          <a:lstStyle/>
          <a:p>
            <a:r>
              <a:rPr lang="en-US" dirty="0" smtClean="0">
                <a:solidFill>
                  <a:schemeClr val="accent4">
                    <a:lumMod val="50000"/>
                    <a:lumOff val="50000"/>
                  </a:schemeClr>
                </a:solidFill>
                <a:latin typeface="Arial Rounded MT Bold" pitchFamily="34" charset="0"/>
              </a:rPr>
              <a:t>Belle is a fictional character . She appears many times in the Disneyland parks as a meetable character.</a:t>
            </a:r>
            <a:endParaRPr lang="en-US" dirty="0">
              <a:solidFill>
                <a:schemeClr val="accent4">
                  <a:lumMod val="50000"/>
                  <a:lumOff val="50000"/>
                </a:schemeClr>
              </a:solidFill>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slide(fromBottom)">
                                      <p:cBhvr>
                                        <p:cTn id="7" dur="500"/>
                                        <p:tgtEl>
                                          <p:spTgt spid="33794"/>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4"/>
                                        </p:tgtEl>
                                        <p:attrNameLst>
                                          <p:attrName>style.visibility</p:attrName>
                                        </p:attrNameLst>
                                      </p:cBhvr>
                                      <p:to>
                                        <p:strVal val="visible"/>
                                      </p:to>
                                    </p:set>
                                    <p:anim calcmode="lin" valueType="num">
                                      <p:cBhvr>
                                        <p:cTn id="10" dur="1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1" dur="150" fill="hold"/>
                                        <p:tgtEl>
                                          <p:spTgt spid="4"/>
                                        </p:tgtEl>
                                        <p:attrNameLst>
                                          <p:attrName>ppt_y</p:attrName>
                                        </p:attrNameLst>
                                      </p:cBhvr>
                                      <p:tavLst>
                                        <p:tav tm="0">
                                          <p:val>
                                            <p:strVal val="#ppt_y"/>
                                          </p:val>
                                        </p:tav>
                                        <p:tav tm="100000">
                                          <p:val>
                                            <p:strVal val="#ppt_y"/>
                                          </p:val>
                                        </p:tav>
                                      </p:tavLst>
                                    </p:anim>
                                    <p:anim calcmode="lin" valueType="num">
                                      <p:cBhvr>
                                        <p:cTn id="12" dur="1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3" dur="1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50" tmFilter="0,0; .5, 1; 1, 1"/>
                                        <p:tgtEl>
                                          <p:spTgt spid="4"/>
                                        </p:tgtEl>
                                      </p:cBhvr>
                                    </p:animEffect>
                                  </p:childTnLst>
                                </p:cTn>
                              </p:par>
                              <p:par>
                                <p:cTn id="15" presetID="1" presetClass="mediacall" presetSubtype="0" fill="hold" nodeType="withEffect">
                                  <p:stCondLst>
                                    <p:cond delay="0"/>
                                  </p:stCondLst>
                                  <p:childTnLst>
                                    <p:cmd type="call" cmd="playFrom(0.0)">
                                      <p:cBhvr>
                                        <p:cTn id="16" dur="3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152400"/>
            <a:ext cx="2209800" cy="1143000"/>
          </a:xfrm>
        </p:spPr>
        <p:txBody>
          <a:bodyPr>
            <a:normAutofit/>
          </a:bodyPr>
          <a:lstStyle/>
          <a:p>
            <a:r>
              <a:rPr lang="en-US" dirty="0" smtClean="0">
                <a:solidFill>
                  <a:srgbClr val="FD6333"/>
                </a:solidFill>
                <a:latin typeface="Arial Rounded MT Bold" pitchFamily="34" charset="0"/>
              </a:rPr>
              <a:t>Ariel</a:t>
            </a:r>
            <a:endParaRPr lang="en-US" dirty="0">
              <a:solidFill>
                <a:srgbClr val="FD6333"/>
              </a:solidFill>
              <a:latin typeface="Arial Rounded MT Bold" pitchFamily="34" charset="0"/>
            </a:endParaRPr>
          </a:p>
        </p:txBody>
      </p:sp>
      <p:pic>
        <p:nvPicPr>
          <p:cNvPr id="32770" name="Picture 2" descr="http://www.hollywoodstandups.com/images/641%20Ariel.jpg"/>
          <p:cNvPicPr>
            <a:picLocks noChangeAspect="1" noChangeArrowheads="1"/>
          </p:cNvPicPr>
          <p:nvPr/>
        </p:nvPicPr>
        <p:blipFill>
          <a:blip r:embed="rId4" cstate="print"/>
          <a:srcRect/>
          <a:stretch>
            <a:fillRect/>
          </a:stretch>
        </p:blipFill>
        <p:spPr bwMode="auto">
          <a:xfrm>
            <a:off x="0" y="1600200"/>
            <a:ext cx="4953000" cy="4953000"/>
          </a:xfrm>
          <a:prstGeom prst="rect">
            <a:avLst/>
          </a:prstGeom>
          <a:noFill/>
        </p:spPr>
      </p:pic>
      <p:sp>
        <p:nvSpPr>
          <p:cNvPr id="4" name="TextBox 3"/>
          <p:cNvSpPr txBox="1"/>
          <p:nvPr/>
        </p:nvSpPr>
        <p:spPr>
          <a:xfrm>
            <a:off x="5562600" y="2667000"/>
            <a:ext cx="2514600" cy="1200329"/>
          </a:xfrm>
          <a:prstGeom prst="rect">
            <a:avLst/>
          </a:prstGeom>
          <a:noFill/>
        </p:spPr>
        <p:txBody>
          <a:bodyPr wrap="square" rtlCol="0">
            <a:spAutoFit/>
          </a:bodyPr>
          <a:lstStyle/>
          <a:p>
            <a:r>
              <a:rPr lang="en-US" dirty="0" smtClean="0">
                <a:solidFill>
                  <a:schemeClr val="accent3">
                    <a:lumMod val="60000"/>
                    <a:lumOff val="40000"/>
                  </a:schemeClr>
                </a:solidFill>
                <a:latin typeface="Arial Rounded MT Bold" pitchFamily="34" charset="0"/>
                <a:ea typeface="Batang" pitchFamily="18" charset="-127"/>
              </a:rPr>
              <a:t>Princess Ariel is a fictional character, and she is a mermaid</a:t>
            </a:r>
            <a:r>
              <a:rPr lang="en-US" dirty="0" smtClean="0">
                <a:solidFill>
                  <a:srgbClr val="FF0000"/>
                </a:solidFill>
                <a:latin typeface="Arial Rounded MT Bold" pitchFamily="34" charset="0"/>
                <a:ea typeface="Batang" pitchFamily="18" charset="-127"/>
              </a:rPr>
              <a:t>.</a:t>
            </a:r>
            <a:r>
              <a:rPr lang="en-US" dirty="0" smtClean="0">
                <a:solidFill>
                  <a:srgbClr val="FCA28A"/>
                </a:solidFill>
                <a:latin typeface="Arial Rounded MT Bold" pitchFamily="34" charset="0"/>
                <a:ea typeface="Batang" pitchFamily="18" charset="-127"/>
              </a:rPr>
              <a:t> </a:t>
            </a:r>
            <a:endParaRPr lang="en-US" dirty="0">
              <a:solidFill>
                <a:srgbClr val="FCA28A"/>
              </a:solidFill>
              <a:latin typeface="Arial Rounded MT Bold" pitchFamily="34" charset="0"/>
              <a:ea typeface="Batang" pitchFamily="18" charset="-127"/>
            </a:endParaRPr>
          </a:p>
        </p:txBody>
      </p:sp>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randombar(horizontal)">
                                      <p:cBhvr>
                                        <p:cTn id="7" dur="500"/>
                                        <p:tgtEl>
                                          <p:spTgt spid="32770"/>
                                        </p:tgtEl>
                                      </p:cBhvr>
                                    </p:animEffect>
                                  </p:childTnLst>
                                </p:cTn>
                              </p:par>
                              <p:par>
                                <p:cTn id="8" presetID="41" presetClass="entr" presetSubtype="0" fill="hold" nodeType="withEffect">
                                  <p:stCondLst>
                                    <p:cond delay="0"/>
                                  </p:stCondLst>
                                  <p:iterate type="lt">
                                    <p:tmPct val="10000"/>
                                  </p:iterate>
                                  <p:childTnLst>
                                    <p:set>
                                      <p:cBhvr>
                                        <p:cTn id="9" dur="1" fill="hold">
                                          <p:stCondLst>
                                            <p:cond delay="0"/>
                                          </p:stCondLst>
                                        </p:cTn>
                                        <p:tgtEl>
                                          <p:spTgt spid="4">
                                            <p:txEl>
                                              <p:pRg st="0" end="0"/>
                                            </p:txEl>
                                          </p:spTgt>
                                        </p:tgtEl>
                                        <p:attrNameLst>
                                          <p:attrName>style.visibility</p:attrName>
                                        </p:attrNameLst>
                                      </p:cBhvr>
                                      <p:to>
                                        <p:strVal val="visible"/>
                                      </p:to>
                                    </p:set>
                                    <p:anim calcmode="lin" valueType="num">
                                      <p:cBhvr>
                                        <p:cTn id="10" dur="25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 dur="25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12" dur="25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3" dur="25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4" dur="250" tmFilter="0,0; .5, 1; 1, 1"/>
                                        <p:tgtEl>
                                          <p:spTgt spid="4">
                                            <p:txEl>
                                              <p:pRg st="0" end="0"/>
                                            </p:txEl>
                                          </p:spTgt>
                                        </p:tgtEl>
                                      </p:cBhvr>
                                    </p:animEffect>
                                  </p:childTnLst>
                                </p:cTn>
                              </p:par>
                              <p:par>
                                <p:cTn id="15" presetID="1" presetClass="mediacall" presetSubtype="0" fill="hold" nodeType="withEffect">
                                  <p:stCondLst>
                                    <p:cond delay="0"/>
                                  </p:stCondLst>
                                  <p:childTnLst>
                                    <p:cmd type="call" cmd="playFrom(0.0)">
                                      <p:cBhvr>
                                        <p:cTn id="16" dur="2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304800"/>
            <a:ext cx="7467600" cy="1143000"/>
          </a:xfrm>
        </p:spPr>
        <p:txBody>
          <a:bodyPr/>
          <a:lstStyle/>
          <a:p>
            <a:r>
              <a:rPr lang="en-US" dirty="0" smtClean="0">
                <a:solidFill>
                  <a:srgbClr val="00B050"/>
                </a:solidFill>
                <a:latin typeface="Arial Rounded MT Bold" pitchFamily="34" charset="0"/>
              </a:rPr>
              <a:t>Jasmine</a:t>
            </a:r>
            <a:endParaRPr lang="en-US" dirty="0">
              <a:solidFill>
                <a:srgbClr val="00B050"/>
              </a:solidFill>
              <a:latin typeface="Arial Rounded MT Bold" pitchFamily="34" charset="0"/>
            </a:endParaRPr>
          </a:p>
        </p:txBody>
      </p:sp>
      <p:pic>
        <p:nvPicPr>
          <p:cNvPr id="31746" name="Picture 2" descr="http://disney-clipart.com/Aladdin/jasmine/Disney-Princess-Jasmine3.jpg"/>
          <p:cNvPicPr>
            <a:picLocks noChangeAspect="1" noChangeArrowheads="1"/>
          </p:cNvPicPr>
          <p:nvPr/>
        </p:nvPicPr>
        <p:blipFill>
          <a:blip r:embed="rId4" cstate="print"/>
          <a:srcRect/>
          <a:stretch>
            <a:fillRect/>
          </a:stretch>
        </p:blipFill>
        <p:spPr bwMode="auto">
          <a:xfrm>
            <a:off x="685800" y="750322"/>
            <a:ext cx="3048000" cy="6107678"/>
          </a:xfrm>
          <a:prstGeom prst="rect">
            <a:avLst/>
          </a:prstGeom>
          <a:noFill/>
        </p:spPr>
      </p:pic>
      <p:sp>
        <p:nvSpPr>
          <p:cNvPr id="4" name="Rectangle 3"/>
          <p:cNvSpPr/>
          <p:nvPr/>
        </p:nvSpPr>
        <p:spPr>
          <a:xfrm>
            <a:off x="4648200" y="2743200"/>
            <a:ext cx="2514600" cy="1477328"/>
          </a:xfrm>
          <a:prstGeom prst="rect">
            <a:avLst/>
          </a:prstGeom>
        </p:spPr>
        <p:txBody>
          <a:bodyPr wrap="square">
            <a:spAutoFit/>
          </a:bodyPr>
          <a:lstStyle/>
          <a:p>
            <a:r>
              <a:rPr lang="en-US" dirty="0" smtClean="0">
                <a:latin typeface="Arial Rounded MT Bold" pitchFamily="34" charset="0"/>
                <a:ea typeface="Batang" pitchFamily="18" charset="-127"/>
              </a:rPr>
              <a:t>Jasmine a Disney Princess is a fictional character that plays in the movie Aladdin</a:t>
            </a:r>
            <a:r>
              <a:rPr lang="en-US" dirty="0" smtClean="0">
                <a:latin typeface="Batang" pitchFamily="18" charset="-127"/>
                <a:ea typeface="Batang" pitchFamily="18" charset="-127"/>
              </a:rPr>
              <a:t>.   </a:t>
            </a:r>
            <a:endParaRPr lang="en-US" dirty="0">
              <a:latin typeface="Batang" pitchFamily="18" charset="-127"/>
              <a:ea typeface="Batang" pitchFamily="18" charset="-127"/>
            </a:endParaRPr>
          </a:p>
        </p:txBody>
      </p:sp>
      <p:sp>
        <p:nvSpPr>
          <p:cNvPr id="6" name="Cloud Callout 5"/>
          <p:cNvSpPr/>
          <p:nvPr/>
        </p:nvSpPr>
        <p:spPr>
          <a:xfrm>
            <a:off x="2514600" y="0"/>
            <a:ext cx="1905000" cy="1371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What a beautiful bird!</a:t>
            </a:r>
            <a:endParaRPr lang="en-US" dirty="0">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ppt_x</p:attrName>
                                        </p:attrNameLst>
                                      </p:cBhvr>
                                      <p:tavLst>
                                        <p:tav tm="0">
                                          <p:val>
                                            <p:strVal val="#ppt_x-.2"/>
                                          </p:val>
                                        </p:tav>
                                        <p:tav tm="100000">
                                          <p:val>
                                            <p:strVal val="#ppt_x"/>
                                          </p:val>
                                        </p:tav>
                                      </p:tavLst>
                                    </p:anim>
                                    <p:anim calcmode="lin" valueType="num">
                                      <p:cBhvr>
                                        <p:cTn id="8" dur="1000" fill="hold"/>
                                        <p:tgtEl>
                                          <p:spTgt spid="317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6"/>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Scale>
                                      <p:cBhvr>
                                        <p:cTn id="1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
                                        </p:tgtEl>
                                        <p:attrNameLst>
                                          <p:attrName>ppt_x</p:attrName>
                                          <p:attrName>ppt_y</p:attrName>
                                        </p:attrNameLst>
                                      </p:cBhvr>
                                    </p:animMotion>
                                    <p:animEffect transition="in" filter="fade">
                                      <p:cBhvr>
                                        <p:cTn id="14" dur="1000"/>
                                        <p:tgtEl>
                                          <p:spTgt spid="6"/>
                                        </p:tgtEl>
                                      </p:cBhvr>
                                    </p:animEffect>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200" fill="hold"/>
                                        <p:tgtEl>
                                          <p:spTgt spid="4"/>
                                        </p:tgtEl>
                                        <p:attrNameLst>
                                          <p:attrName>ppt_y</p:attrName>
                                        </p:attrNameLst>
                                      </p:cBhvr>
                                      <p:tavLst>
                                        <p:tav tm="0">
                                          <p:val>
                                            <p:strVal val="#ppt_y"/>
                                          </p:val>
                                        </p:tav>
                                        <p:tav tm="100000">
                                          <p:val>
                                            <p:strVal val="#ppt_y"/>
                                          </p:val>
                                        </p:tav>
                                      </p:tavLst>
                                    </p:anim>
                                    <p:anim calcmode="lin" valueType="num">
                                      <p:cBhvr>
                                        <p:cTn id="19" dur="2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2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00" tmFilter="0,0; .5, 1; 1, 1"/>
                                        <p:tgtEl>
                                          <p:spTgt spid="4"/>
                                        </p:tgtEl>
                                      </p:cBhvr>
                                    </p:animEffect>
                                  </p:childTnLst>
                                </p:cTn>
                              </p:par>
                              <p:par>
                                <p:cTn id="22" presetID="1" presetClass="mediacall" presetSubtype="0" fill="hold" nodeType="withEffect">
                                  <p:stCondLst>
                                    <p:cond delay="0"/>
                                  </p:stCondLst>
                                  <p:childTnLst>
                                    <p:cmd type="call" cmd="playFrom(0.0)">
                                      <p:cBhvr>
                                        <p:cTn id="23" dur="3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1143000"/>
          </a:xfrm>
        </p:spPr>
        <p:txBody>
          <a:bodyPr/>
          <a:lstStyle/>
          <a:p>
            <a:r>
              <a:rPr lang="en-US" dirty="0" smtClean="0">
                <a:solidFill>
                  <a:schemeClr val="bg2">
                    <a:lumMod val="50000"/>
                  </a:schemeClr>
                </a:solidFill>
                <a:latin typeface="Arial Rounded MT Bold" pitchFamily="34" charset="0"/>
              </a:rPr>
              <a:t>Winnie The Pooh</a:t>
            </a:r>
            <a:endParaRPr lang="en-US" dirty="0">
              <a:solidFill>
                <a:schemeClr val="bg2">
                  <a:lumMod val="50000"/>
                </a:schemeClr>
              </a:solidFill>
              <a:latin typeface="Arial Rounded MT Bold" pitchFamily="34" charset="0"/>
            </a:endParaRPr>
          </a:p>
        </p:txBody>
      </p:sp>
      <p:pic>
        <p:nvPicPr>
          <p:cNvPr id="30722" name="Picture 2" descr="http://s.bebo.com/app-image/7924650829/5411656627/PROFILE/i.quizzaz.com/img/q/u/08/03/20/pooh-rumbly-2006.jpg"/>
          <p:cNvPicPr>
            <a:picLocks noChangeAspect="1" noChangeArrowheads="1"/>
          </p:cNvPicPr>
          <p:nvPr/>
        </p:nvPicPr>
        <p:blipFill>
          <a:blip r:embed="rId4" cstate="print"/>
          <a:srcRect/>
          <a:stretch>
            <a:fillRect/>
          </a:stretch>
        </p:blipFill>
        <p:spPr bwMode="auto">
          <a:xfrm>
            <a:off x="4572000" y="1600200"/>
            <a:ext cx="4281529" cy="4448175"/>
          </a:xfrm>
          <a:prstGeom prst="rect">
            <a:avLst/>
          </a:prstGeom>
          <a:noFill/>
        </p:spPr>
      </p:pic>
      <p:sp>
        <p:nvSpPr>
          <p:cNvPr id="4" name="Rectangle 3"/>
          <p:cNvSpPr/>
          <p:nvPr/>
        </p:nvSpPr>
        <p:spPr>
          <a:xfrm>
            <a:off x="76200" y="2667000"/>
            <a:ext cx="4572000" cy="1477328"/>
          </a:xfrm>
          <a:prstGeom prst="rect">
            <a:avLst/>
          </a:prstGeom>
        </p:spPr>
        <p:txBody>
          <a:bodyPr>
            <a:spAutoFit/>
          </a:bodyPr>
          <a:lstStyle/>
          <a:p>
            <a:r>
              <a:rPr lang="en-US" dirty="0" smtClean="0">
                <a:solidFill>
                  <a:schemeClr val="bg2">
                    <a:lumMod val="50000"/>
                  </a:schemeClr>
                </a:solidFill>
                <a:latin typeface="Arial Rounded MT Bold" pitchFamily="34" charset="0"/>
                <a:ea typeface="Batang" pitchFamily="18" charset="-127"/>
              </a:rPr>
              <a:t>Winnie-the-Pooh, commonly shortened to Pooh Bear or simply Pooh, is a fictional bear created by A.A Milne and Walt Disney has made a cartoon with that character.</a:t>
            </a:r>
            <a:endParaRPr lang="en-US" dirty="0">
              <a:solidFill>
                <a:schemeClr val="bg2">
                  <a:lumMod val="50000"/>
                </a:schemeClr>
              </a:solidFill>
              <a:latin typeface="Arial Rounded MT Bold" pitchFamily="34" charset="0"/>
              <a:ea typeface="Batang" pitchFamily="18" charset="-127"/>
            </a:endParaRPr>
          </a:p>
        </p:txBody>
      </p:sp>
      <p:pic>
        <p:nvPicPr>
          <p:cNvPr id="36867" name="Picture 3"/>
          <p:cNvPicPr>
            <a:picLocks noChangeAspect="1" noChangeArrowheads="1"/>
          </p:cNvPicPr>
          <p:nvPr/>
        </p:nvPicPr>
        <p:blipFill>
          <a:blip r:embed="rId5" cstate="print"/>
          <a:srcRect/>
          <a:stretch>
            <a:fillRect/>
          </a:stretch>
        </p:blipFill>
        <p:spPr bwMode="auto">
          <a:xfrm>
            <a:off x="4953000" y="2971800"/>
            <a:ext cx="990600" cy="1228725"/>
          </a:xfrm>
          <a:prstGeom prst="rect">
            <a:avLst/>
          </a:prstGeom>
          <a:noFill/>
          <a:ln w="9525">
            <a:noFill/>
            <a:miter lim="800000"/>
            <a:headEnd/>
            <a:tailEnd/>
          </a:ln>
          <a:effectLst/>
        </p:spPr>
      </p:pic>
      <p:sp>
        <p:nvSpPr>
          <p:cNvPr id="7" name="Cloud Callout 6"/>
          <p:cNvSpPr/>
          <p:nvPr/>
        </p:nvSpPr>
        <p:spPr>
          <a:xfrm>
            <a:off x="6934200" y="152400"/>
            <a:ext cx="1447800" cy="762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latin typeface="Arial Rounded MT Bold" pitchFamily="34" charset="0"/>
                <a:ea typeface="Batang" pitchFamily="18" charset="-127"/>
              </a:rPr>
              <a:t>Hmm… </a:t>
            </a:r>
          </a:p>
          <a:p>
            <a:pPr algn="ctr"/>
            <a:r>
              <a:rPr lang="en-US" sz="1000" dirty="0" smtClean="0">
                <a:latin typeface="Arial Rounded MT Bold" pitchFamily="34" charset="0"/>
                <a:ea typeface="Batang" pitchFamily="18" charset="-127"/>
              </a:rPr>
              <a:t>I want some honey</a:t>
            </a:r>
            <a:r>
              <a:rPr lang="en-US" dirty="0" smtClean="0">
                <a:latin typeface="Arial Rounded MT Bold" pitchFamily="34" charset="0"/>
                <a:ea typeface="Batang" pitchFamily="18" charset="-127"/>
              </a:rPr>
              <a:t>!</a:t>
            </a:r>
            <a:endParaRPr lang="en-US" dirty="0">
              <a:latin typeface="Arial Rounded MT Bold" pitchFamily="34" charset="0"/>
              <a:ea typeface="Batang" pitchFamily="18" charset="-127"/>
            </a:endParaRPr>
          </a:p>
        </p:txBody>
      </p:sp>
      <p:pic>
        <p:nvPicPr>
          <p:cNvPr id="8" name="Recorded Sound">
            <a:hlinkClick r:id="" action="ppaction://media"/>
          </p:cNvPr>
          <p:cNvPicPr>
            <a:picLocks noRot="1" noChangeAspect="1"/>
          </p:cNvPicPr>
          <p:nvPr>
            <a:wavAudioFile r:embed="rId1" name="Recorded Sound"/>
          </p:nvPr>
        </p:nvPicPr>
        <p:blipFill>
          <a:blip r:embed="rId6"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2" presetClass="entr" presetSubtype="4" fill="hold" nodeType="withEffect">
                                  <p:stCondLst>
                                    <p:cond delay="0"/>
                                  </p:stCondLst>
                                  <p:childTnLst>
                                    <p:set>
                                      <p:cBhvr>
                                        <p:cTn id="9" dur="1" fill="hold">
                                          <p:stCondLst>
                                            <p:cond delay="0"/>
                                          </p:stCondLst>
                                        </p:cTn>
                                        <p:tgtEl>
                                          <p:spTgt spid="36867"/>
                                        </p:tgtEl>
                                        <p:attrNameLst>
                                          <p:attrName>style.visibility</p:attrName>
                                        </p:attrNameLst>
                                      </p:cBhvr>
                                      <p:to>
                                        <p:strVal val="visible"/>
                                      </p:to>
                                    </p:set>
                                    <p:anim calcmode="lin" valueType="num">
                                      <p:cBhvr additive="base">
                                        <p:cTn id="10" dur="500" fill="hold"/>
                                        <p:tgtEl>
                                          <p:spTgt spid="36867"/>
                                        </p:tgtEl>
                                        <p:attrNameLst>
                                          <p:attrName>ppt_x</p:attrName>
                                        </p:attrNameLst>
                                      </p:cBhvr>
                                      <p:tavLst>
                                        <p:tav tm="0">
                                          <p:val>
                                            <p:strVal val="#ppt_x"/>
                                          </p:val>
                                        </p:tav>
                                        <p:tav tm="100000">
                                          <p:val>
                                            <p:strVal val="#ppt_x"/>
                                          </p:val>
                                        </p:tav>
                                      </p:tavLst>
                                    </p:anim>
                                    <p:anim calcmode="lin" valueType="num">
                                      <p:cBhvr additive="base">
                                        <p:cTn id="11" dur="500" fill="hold"/>
                                        <p:tgtEl>
                                          <p:spTgt spid="36867"/>
                                        </p:tgtEl>
                                        <p:attrNameLst>
                                          <p:attrName>ppt_y</p:attrName>
                                        </p:attrNameLst>
                                      </p:cBhvr>
                                      <p:tavLst>
                                        <p:tav tm="0">
                                          <p:val>
                                            <p:strVal val="1+#ppt_h/2"/>
                                          </p:val>
                                        </p:tav>
                                        <p:tav tm="100000">
                                          <p:val>
                                            <p:strVal val="#ppt_y"/>
                                          </p:val>
                                        </p:tav>
                                      </p:tavLst>
                                    </p:anim>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1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5" dur="150" fill="hold"/>
                                        <p:tgtEl>
                                          <p:spTgt spid="4"/>
                                        </p:tgtEl>
                                        <p:attrNameLst>
                                          <p:attrName>ppt_y</p:attrName>
                                        </p:attrNameLst>
                                      </p:cBhvr>
                                      <p:tavLst>
                                        <p:tav tm="0">
                                          <p:val>
                                            <p:strVal val="#ppt_y"/>
                                          </p:val>
                                        </p:tav>
                                        <p:tav tm="100000">
                                          <p:val>
                                            <p:strVal val="#ppt_y"/>
                                          </p:val>
                                        </p:tav>
                                      </p:tavLst>
                                    </p:anim>
                                    <p:anim calcmode="lin" valueType="num">
                                      <p:cBhvr>
                                        <p:cTn id="16" dur="1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7" dur="1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150" tmFilter="0,0; .5, 1; 1, 1"/>
                                        <p:tgtEl>
                                          <p:spTgt spid="4"/>
                                        </p:tgtEl>
                                      </p:cBhvr>
                                    </p:animEffect>
                                  </p:childTnLst>
                                </p:cTn>
                              </p:par>
                              <p:par>
                                <p:cTn id="19" presetID="1" presetClass="mediacall" presetSubtype="0" fill="hold" nodeType="withEffect">
                                  <p:stCondLst>
                                    <p:cond delay="0"/>
                                  </p:stCondLst>
                                  <p:childTnLst>
                                    <p:cmd type="call" cmd="playFrom(0.0)">
                                      <p:cBhvr>
                                        <p:cTn id="20" dur="3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4"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98D95"/>
                </a:solidFill>
                <a:latin typeface="Arial Rounded MT Bold" pitchFamily="34" charset="0"/>
              </a:rPr>
              <a:t>Piglet</a:t>
            </a:r>
            <a:endParaRPr lang="en-US" dirty="0">
              <a:solidFill>
                <a:srgbClr val="F98D95"/>
              </a:solidFill>
              <a:latin typeface="Arial Rounded MT Bold" pitchFamily="34" charset="0"/>
            </a:endParaRPr>
          </a:p>
        </p:txBody>
      </p:sp>
      <p:pic>
        <p:nvPicPr>
          <p:cNvPr id="29698" name="Picture 2" descr="http://s.bebo.com/app-image/7925298091/5411656627/PROFILE/i.quizzaz.com/img/q/u/08/03/20/Piglet.jpg"/>
          <p:cNvPicPr>
            <a:picLocks noChangeAspect="1" noChangeArrowheads="1"/>
          </p:cNvPicPr>
          <p:nvPr/>
        </p:nvPicPr>
        <p:blipFill>
          <a:blip r:embed="rId4" cstate="print"/>
          <a:srcRect/>
          <a:stretch>
            <a:fillRect/>
          </a:stretch>
        </p:blipFill>
        <p:spPr bwMode="auto">
          <a:xfrm>
            <a:off x="4391025" y="1676400"/>
            <a:ext cx="4752975" cy="4752975"/>
          </a:xfrm>
          <a:prstGeom prst="rect">
            <a:avLst/>
          </a:prstGeom>
          <a:noFill/>
        </p:spPr>
      </p:pic>
      <p:sp>
        <p:nvSpPr>
          <p:cNvPr id="4" name="Rectangle 3"/>
          <p:cNvSpPr/>
          <p:nvPr/>
        </p:nvSpPr>
        <p:spPr>
          <a:xfrm>
            <a:off x="304800" y="2971800"/>
            <a:ext cx="3886200" cy="2031325"/>
          </a:xfrm>
          <a:prstGeom prst="rect">
            <a:avLst/>
          </a:prstGeom>
        </p:spPr>
        <p:txBody>
          <a:bodyPr wrap="square">
            <a:spAutoFit/>
          </a:bodyPr>
          <a:lstStyle/>
          <a:p>
            <a:r>
              <a:rPr lang="en-US" dirty="0" smtClean="0">
                <a:solidFill>
                  <a:srgbClr val="D65AB3"/>
                </a:solidFill>
                <a:latin typeface="Arial Rounded MT Bold" pitchFamily="34" charset="0"/>
              </a:rPr>
              <a:t>Piglet is a fictional character created by A.A Milne. Walt Disney has taken that character and made it a cartoon. Piglet is a baby pig who is the best friend of Winnie-the-Pooh. Piglet has always tried to be brave.</a:t>
            </a:r>
            <a:endParaRPr lang="en-US" dirty="0">
              <a:solidFill>
                <a:srgbClr val="D65AB3"/>
              </a:solidFill>
              <a:latin typeface="Arial Rounded MT Bold" pitchFamily="34" charset="0"/>
            </a:endParaRPr>
          </a:p>
        </p:txBody>
      </p:sp>
      <p:sp>
        <p:nvSpPr>
          <p:cNvPr id="5" name="Cloud Callout 4"/>
          <p:cNvSpPr/>
          <p:nvPr/>
        </p:nvSpPr>
        <p:spPr>
          <a:xfrm>
            <a:off x="6781800" y="609600"/>
            <a:ext cx="1981200" cy="12192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latin typeface="Arial Rounded MT Bold" pitchFamily="34" charset="0"/>
              </a:rPr>
              <a:t>I love the hundred acre woods!</a:t>
            </a: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4"/>
                                        </p:tgtEl>
                                        <p:attrNameLst>
                                          <p:attrName>style.visibility</p:attrName>
                                        </p:attrNameLst>
                                      </p:cBhvr>
                                      <p:to>
                                        <p:strVal val="visible"/>
                                      </p:to>
                                    </p:set>
                                    <p:anim calcmode="lin" valueType="num">
                                      <p:cBhvr>
                                        <p:cTn id="10"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1" dur="100" fill="hold"/>
                                        <p:tgtEl>
                                          <p:spTgt spid="4"/>
                                        </p:tgtEl>
                                        <p:attrNameLst>
                                          <p:attrName>ppt_y</p:attrName>
                                        </p:attrNameLst>
                                      </p:cBhvr>
                                      <p:tavLst>
                                        <p:tav tm="0">
                                          <p:val>
                                            <p:strVal val="#ppt_y"/>
                                          </p:val>
                                        </p:tav>
                                        <p:tav tm="100000">
                                          <p:val>
                                            <p:strVal val="#ppt_y"/>
                                          </p:val>
                                        </p:tav>
                                      </p:tavLst>
                                    </p:anim>
                                    <p:anim calcmode="lin" valueType="num">
                                      <p:cBhvr>
                                        <p:cTn id="12"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3"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 tmFilter="0,0; .5, 1; 1, 1"/>
                                        <p:tgtEl>
                                          <p:spTgt spid="4"/>
                                        </p:tgtEl>
                                      </p:cBhvr>
                                    </p:animEffect>
                                  </p:childTnLst>
                                </p:cTn>
                              </p:par>
                              <p:par>
                                <p:cTn id="15" presetID="1" presetClass="mediacall" presetSubtype="0" fill="hold" nodeType="withEffect">
                                  <p:stCondLst>
                                    <p:cond delay="0"/>
                                  </p:stCondLst>
                                  <p:childTnLst>
                                    <p:cmd type="call" cmd="playFrom(0.0)">
                                      <p:cBhvr>
                                        <p:cTn id="16" dur="3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latin typeface="Arial Rounded MT Bold" pitchFamily="34" charset="0"/>
              </a:rPr>
              <a:t>Tigger</a:t>
            </a:r>
            <a:endParaRPr lang="en-US" dirty="0">
              <a:solidFill>
                <a:srgbClr val="FFC000"/>
              </a:solidFill>
              <a:latin typeface="Arial Rounded MT Bold" pitchFamily="34" charset="0"/>
            </a:endParaRPr>
          </a:p>
        </p:txBody>
      </p:sp>
      <p:pic>
        <p:nvPicPr>
          <p:cNvPr id="28674" name="Picture 2" descr="http://media.giantbomb.com/uploads/0/495/355131-tigger_knees_large.jpg"/>
          <p:cNvPicPr>
            <a:picLocks noChangeAspect="1" noChangeArrowheads="1"/>
          </p:cNvPicPr>
          <p:nvPr/>
        </p:nvPicPr>
        <p:blipFill>
          <a:blip r:embed="rId4" cstate="print"/>
          <a:srcRect/>
          <a:stretch>
            <a:fillRect/>
          </a:stretch>
        </p:blipFill>
        <p:spPr bwMode="auto">
          <a:xfrm>
            <a:off x="4800600" y="1981200"/>
            <a:ext cx="4154037" cy="4638675"/>
          </a:xfrm>
          <a:prstGeom prst="rect">
            <a:avLst/>
          </a:prstGeom>
          <a:noFill/>
        </p:spPr>
      </p:pic>
      <p:sp>
        <p:nvSpPr>
          <p:cNvPr id="4" name="TextBox 3"/>
          <p:cNvSpPr txBox="1"/>
          <p:nvPr/>
        </p:nvSpPr>
        <p:spPr>
          <a:xfrm>
            <a:off x="304800" y="3200400"/>
            <a:ext cx="3962400" cy="1477328"/>
          </a:xfrm>
          <a:prstGeom prst="rect">
            <a:avLst/>
          </a:prstGeom>
          <a:noFill/>
        </p:spPr>
        <p:txBody>
          <a:bodyPr wrap="square" rtlCol="0">
            <a:spAutoFit/>
          </a:bodyPr>
          <a:lstStyle/>
          <a:p>
            <a:r>
              <a:rPr lang="en-US" dirty="0" smtClean="0">
                <a:solidFill>
                  <a:schemeClr val="accent5">
                    <a:lumMod val="75000"/>
                  </a:schemeClr>
                </a:solidFill>
                <a:latin typeface="Arial Rounded MT Bold" pitchFamily="34" charset="0"/>
              </a:rPr>
              <a:t>Tigger is a very enjoyable and loveable character. He was created by A.A Milne and was cartooned by the Walt Disney Company. </a:t>
            </a:r>
            <a:endParaRPr lang="en-US" dirty="0">
              <a:solidFill>
                <a:schemeClr val="accent5">
                  <a:lumMod val="75000"/>
                </a:schemeClr>
              </a:solidFill>
              <a:latin typeface="Arial Rounded MT Bold" pitchFamily="34" charset="0"/>
            </a:endParaRPr>
          </a:p>
        </p:txBody>
      </p:sp>
      <p:sp>
        <p:nvSpPr>
          <p:cNvPr id="5" name="Cloud Callout 4"/>
          <p:cNvSpPr/>
          <p:nvPr/>
        </p:nvSpPr>
        <p:spPr>
          <a:xfrm>
            <a:off x="6781800" y="914400"/>
            <a:ext cx="1828800" cy="1295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Bounce!</a:t>
            </a:r>
            <a:endParaRPr lang="en-US" dirty="0">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ipe(down)">
                                      <p:cBhvr>
                                        <p:cTn id="7" dur="580">
                                          <p:stCondLst>
                                            <p:cond delay="0"/>
                                          </p:stCondLst>
                                        </p:cTn>
                                        <p:tgtEl>
                                          <p:spTgt spid="28674"/>
                                        </p:tgtEl>
                                      </p:cBhvr>
                                    </p:animEffect>
                                    <p:anim calcmode="lin" valueType="num">
                                      <p:cBhvr>
                                        <p:cTn id="8" dur="1822" tmFilter="0,0; 0.14,0.36; 0.43,0.73; 0.71,0.91; 1.0,1.0">
                                          <p:stCondLst>
                                            <p:cond delay="0"/>
                                          </p:stCondLst>
                                        </p:cTn>
                                        <p:tgtEl>
                                          <p:spTgt spid="2867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867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867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867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8674"/>
                                        </p:tgtEl>
                                        <p:attrNameLst>
                                          <p:attrName>ppt_y</p:attrName>
                                        </p:attrNameLst>
                                      </p:cBhvr>
                                      <p:tavLst>
                                        <p:tav tm="0" fmla="#ppt_y-sin(pi*$)/81">
                                          <p:val>
                                            <p:fltVal val="0"/>
                                          </p:val>
                                        </p:tav>
                                        <p:tav tm="100000">
                                          <p:val>
                                            <p:fltVal val="1"/>
                                          </p:val>
                                        </p:tav>
                                      </p:tavLst>
                                    </p:anim>
                                    <p:animScale>
                                      <p:cBhvr>
                                        <p:cTn id="13" dur="26">
                                          <p:stCondLst>
                                            <p:cond delay="650"/>
                                          </p:stCondLst>
                                        </p:cTn>
                                        <p:tgtEl>
                                          <p:spTgt spid="28674"/>
                                        </p:tgtEl>
                                      </p:cBhvr>
                                      <p:to x="100000" y="60000"/>
                                    </p:animScale>
                                    <p:animScale>
                                      <p:cBhvr>
                                        <p:cTn id="14" dur="166" decel="50000">
                                          <p:stCondLst>
                                            <p:cond delay="676"/>
                                          </p:stCondLst>
                                        </p:cTn>
                                        <p:tgtEl>
                                          <p:spTgt spid="28674"/>
                                        </p:tgtEl>
                                      </p:cBhvr>
                                      <p:to x="100000" y="100000"/>
                                    </p:animScale>
                                    <p:animScale>
                                      <p:cBhvr>
                                        <p:cTn id="15" dur="26">
                                          <p:stCondLst>
                                            <p:cond delay="1312"/>
                                          </p:stCondLst>
                                        </p:cTn>
                                        <p:tgtEl>
                                          <p:spTgt spid="28674"/>
                                        </p:tgtEl>
                                      </p:cBhvr>
                                      <p:to x="100000" y="80000"/>
                                    </p:animScale>
                                    <p:animScale>
                                      <p:cBhvr>
                                        <p:cTn id="16" dur="166" decel="50000">
                                          <p:stCondLst>
                                            <p:cond delay="1338"/>
                                          </p:stCondLst>
                                        </p:cTn>
                                        <p:tgtEl>
                                          <p:spTgt spid="28674"/>
                                        </p:tgtEl>
                                      </p:cBhvr>
                                      <p:to x="100000" y="100000"/>
                                    </p:animScale>
                                    <p:animScale>
                                      <p:cBhvr>
                                        <p:cTn id="17" dur="26">
                                          <p:stCondLst>
                                            <p:cond delay="1642"/>
                                          </p:stCondLst>
                                        </p:cTn>
                                        <p:tgtEl>
                                          <p:spTgt spid="28674"/>
                                        </p:tgtEl>
                                      </p:cBhvr>
                                      <p:to x="100000" y="90000"/>
                                    </p:animScale>
                                    <p:animScale>
                                      <p:cBhvr>
                                        <p:cTn id="18" dur="166" decel="50000">
                                          <p:stCondLst>
                                            <p:cond delay="1668"/>
                                          </p:stCondLst>
                                        </p:cTn>
                                        <p:tgtEl>
                                          <p:spTgt spid="28674"/>
                                        </p:tgtEl>
                                      </p:cBhvr>
                                      <p:to x="100000" y="100000"/>
                                    </p:animScale>
                                    <p:animScale>
                                      <p:cBhvr>
                                        <p:cTn id="19" dur="26">
                                          <p:stCondLst>
                                            <p:cond delay="1808"/>
                                          </p:stCondLst>
                                        </p:cTn>
                                        <p:tgtEl>
                                          <p:spTgt spid="28674"/>
                                        </p:tgtEl>
                                      </p:cBhvr>
                                      <p:to x="100000" y="95000"/>
                                    </p:animScale>
                                    <p:animScale>
                                      <p:cBhvr>
                                        <p:cTn id="20" dur="166" decel="50000">
                                          <p:stCondLst>
                                            <p:cond delay="1834"/>
                                          </p:stCondLst>
                                        </p:cTn>
                                        <p:tgtEl>
                                          <p:spTgt spid="28674"/>
                                        </p:tgtEl>
                                      </p:cBhvr>
                                      <p:to x="100000" y="100000"/>
                                    </p:animScale>
                                  </p:childTnLst>
                                </p:cTn>
                              </p:par>
                              <p:par>
                                <p:cTn id="21" presetID="52"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4"/>
                                        </p:tgtEl>
                                        <p:attrNameLst>
                                          <p:attrName>style.visibility</p:attrName>
                                        </p:attrNameLst>
                                      </p:cBhvr>
                                      <p:to>
                                        <p:strVal val="visible"/>
                                      </p:to>
                                    </p:set>
                                    <p:anim calcmode="lin" valueType="num">
                                      <p:cBhvr>
                                        <p:cTn id="28" dur="2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9" dur="200" fill="hold"/>
                                        <p:tgtEl>
                                          <p:spTgt spid="4"/>
                                        </p:tgtEl>
                                        <p:attrNameLst>
                                          <p:attrName>ppt_y</p:attrName>
                                        </p:attrNameLst>
                                      </p:cBhvr>
                                      <p:tavLst>
                                        <p:tav tm="0">
                                          <p:val>
                                            <p:strVal val="#ppt_y"/>
                                          </p:val>
                                        </p:tav>
                                        <p:tav tm="100000">
                                          <p:val>
                                            <p:strVal val="#ppt_y"/>
                                          </p:val>
                                        </p:tav>
                                      </p:tavLst>
                                    </p:anim>
                                    <p:anim calcmode="lin" valueType="num">
                                      <p:cBhvr>
                                        <p:cTn id="30" dur="2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1" dur="2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200" tmFilter="0,0; .5, 1; 1, 1"/>
                                        <p:tgtEl>
                                          <p:spTgt spid="4"/>
                                        </p:tgtEl>
                                      </p:cBhvr>
                                    </p:animEffect>
                                  </p:childTnLst>
                                </p:cTn>
                              </p:par>
                              <p:par>
                                <p:cTn id="33" presetID="1" presetClass="mediacall" presetSubtype="0" fill="hold" nodeType="withEffect">
                                  <p:stCondLst>
                                    <p:cond delay="0"/>
                                  </p:stCondLst>
                                  <p:childTnLst>
                                    <p:cmd type="call" cmd="playFrom(0.0)">
                                      <p:cBhvr>
                                        <p:cTn id="34" dur="4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CA28A"/>
                </a:solidFill>
                <a:latin typeface="Arial Rounded MT Bold" pitchFamily="34" charset="0"/>
              </a:rPr>
              <a:t>Rabbit</a:t>
            </a:r>
            <a:endParaRPr lang="en-US" dirty="0">
              <a:solidFill>
                <a:srgbClr val="FCA28A"/>
              </a:solidFill>
              <a:latin typeface="Arial Rounded MT Bold" pitchFamily="34" charset="0"/>
            </a:endParaRPr>
          </a:p>
        </p:txBody>
      </p:sp>
      <p:pic>
        <p:nvPicPr>
          <p:cNvPr id="27650" name="Picture 2" descr="http://i-love-disney.com/disney-gallery/albums/Clipart/rabbit/rabbit_2.gif"/>
          <p:cNvPicPr>
            <a:picLocks noChangeAspect="1" noChangeArrowheads="1"/>
          </p:cNvPicPr>
          <p:nvPr/>
        </p:nvPicPr>
        <p:blipFill>
          <a:blip r:embed="rId4" cstate="print"/>
          <a:srcRect/>
          <a:stretch>
            <a:fillRect/>
          </a:stretch>
        </p:blipFill>
        <p:spPr bwMode="auto">
          <a:xfrm>
            <a:off x="5562600" y="1219200"/>
            <a:ext cx="3347271" cy="5305425"/>
          </a:xfrm>
          <a:prstGeom prst="rect">
            <a:avLst/>
          </a:prstGeom>
          <a:noFill/>
        </p:spPr>
      </p:pic>
      <p:sp>
        <p:nvSpPr>
          <p:cNvPr id="4" name="Rectangle 3"/>
          <p:cNvSpPr/>
          <p:nvPr/>
        </p:nvSpPr>
        <p:spPr>
          <a:xfrm>
            <a:off x="228600" y="2743200"/>
            <a:ext cx="5486400" cy="1754326"/>
          </a:xfrm>
          <a:prstGeom prst="rect">
            <a:avLst/>
          </a:prstGeom>
        </p:spPr>
        <p:txBody>
          <a:bodyPr wrap="square">
            <a:spAutoFit/>
          </a:bodyPr>
          <a:lstStyle/>
          <a:p>
            <a:r>
              <a:rPr lang="en-US" dirty="0" smtClean="0">
                <a:solidFill>
                  <a:srgbClr val="FD6333"/>
                </a:solidFill>
                <a:latin typeface="Arial Rounded MT Bold" pitchFamily="34" charset="0"/>
              </a:rPr>
              <a:t>Rabbit appears in most Disney Winnie the Pooh shows. As an addition to his character, he likes his garden and does whatever he can to protect it from other animals such as bugs and crows. This character was also created by A.A Milne and cartooned by the Walt Disney company.</a:t>
            </a:r>
            <a:endParaRPr lang="en-US" dirty="0">
              <a:solidFill>
                <a:srgbClr val="FD6333"/>
              </a:solidFill>
              <a:latin typeface="Arial Rounded MT Bold" pitchFamily="34" charset="0"/>
            </a:endParaRPr>
          </a:p>
        </p:txBody>
      </p:sp>
      <p:sp>
        <p:nvSpPr>
          <p:cNvPr id="5" name="Cloud Callout 4"/>
          <p:cNvSpPr/>
          <p:nvPr/>
        </p:nvSpPr>
        <p:spPr>
          <a:xfrm>
            <a:off x="6629400" y="381000"/>
            <a:ext cx="1905000" cy="990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La La La! I love my garden!</a:t>
            </a:r>
            <a:endParaRPr lang="en-US" dirty="0">
              <a:latin typeface="Arial Rounded MT Bold" pitchFamily="34" charset="0"/>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1000" fill="hold"/>
                                        <p:tgtEl>
                                          <p:spTgt spid="27650"/>
                                        </p:tgtEl>
                                        <p:attrNameLst>
                                          <p:attrName>ppt_x</p:attrName>
                                        </p:attrNameLst>
                                      </p:cBhvr>
                                      <p:tavLst>
                                        <p:tav tm="0">
                                          <p:val>
                                            <p:strVal val="#ppt_x-.2"/>
                                          </p:val>
                                        </p:tav>
                                        <p:tav tm="100000">
                                          <p:val>
                                            <p:strVal val="#ppt_x"/>
                                          </p:val>
                                        </p:tav>
                                      </p:tavLst>
                                    </p:anim>
                                    <p:anim calcmode="lin" valueType="num">
                                      <p:cBhvr>
                                        <p:cTn id="8" dur="1000" fill="hold"/>
                                        <p:tgtEl>
                                          <p:spTgt spid="27650"/>
                                        </p:tgtEl>
                                        <p:attrNameLst>
                                          <p:attrName>ppt_y</p:attrName>
                                        </p:attrNameLst>
                                      </p:cBhvr>
                                      <p:tavLst>
                                        <p:tav tm="0">
                                          <p:val>
                                            <p:strVal val="#ppt_y"/>
                                          </p:val>
                                        </p:tav>
                                        <p:tav tm="100000">
                                          <p:val>
                                            <p:strVal val="#ppt_y"/>
                                          </p:val>
                                        </p:tav>
                                      </p:tavLst>
                                    </p:anim>
                                    <p:animEffect transition="in" filter="wipe(right)" prLst="gradientSize: 0.1">
                                      <p:cBhvr>
                                        <p:cTn id="9" dur="1000"/>
                                        <p:tgtEl>
                                          <p:spTgt spid="27650"/>
                                        </p:tgtEl>
                                      </p:cBhvr>
                                    </p:animEffect>
                                  </p:childTnLst>
                                </p:cTn>
                              </p:par>
                              <p:par>
                                <p:cTn id="10" presetID="39" presetClass="entr" presetSubtype="0" accel="10000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3"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4"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p:cTn id="18"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9" dur="100" fill="hold"/>
                                        <p:tgtEl>
                                          <p:spTgt spid="4"/>
                                        </p:tgtEl>
                                        <p:attrNameLst>
                                          <p:attrName>ppt_y</p:attrName>
                                        </p:attrNameLst>
                                      </p:cBhvr>
                                      <p:tavLst>
                                        <p:tav tm="0">
                                          <p:val>
                                            <p:strVal val="#ppt_y"/>
                                          </p:val>
                                        </p:tav>
                                        <p:tav tm="100000">
                                          <p:val>
                                            <p:strVal val="#ppt_y"/>
                                          </p:val>
                                        </p:tav>
                                      </p:tavLst>
                                    </p:anim>
                                    <p:anim calcmode="lin" valueType="num">
                                      <p:cBhvr>
                                        <p:cTn id="20"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1"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100" tmFilter="0,0; .5, 1; 1, 1"/>
                                        <p:tgtEl>
                                          <p:spTgt spid="4"/>
                                        </p:tgtEl>
                                      </p:cBhvr>
                                    </p:animEffect>
                                  </p:childTnLst>
                                </p:cTn>
                              </p:par>
                              <p:par>
                                <p:cTn id="23" presetID="1" presetClass="mediacall" presetSubtype="0" fill="hold" nodeType="withEffect">
                                  <p:stCondLst>
                                    <p:cond delay="0"/>
                                  </p:stCondLst>
                                  <p:childTnLst>
                                    <p:cmd type="call" cmd="playFrom(0.0)">
                                      <p:cBhvr>
                                        <p:cTn id="24" dur="4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lumOff val="25000"/>
                  </a:schemeClr>
                </a:solidFill>
                <a:latin typeface="Arial Rounded MT Bold" pitchFamily="34" charset="0"/>
              </a:rPr>
              <a:t>Eeyore</a:t>
            </a:r>
            <a:endParaRPr lang="en-US" dirty="0">
              <a:solidFill>
                <a:schemeClr val="accent4">
                  <a:lumMod val="75000"/>
                  <a:lumOff val="25000"/>
                </a:schemeClr>
              </a:solidFill>
              <a:latin typeface="Arial Rounded MT Bold" pitchFamily="34" charset="0"/>
            </a:endParaRPr>
          </a:p>
        </p:txBody>
      </p:sp>
      <p:pic>
        <p:nvPicPr>
          <p:cNvPr id="26626" name="Picture 2" descr="http://www.sectionb.com/jenn/eeyore.jpg"/>
          <p:cNvPicPr>
            <a:picLocks noChangeAspect="1" noChangeArrowheads="1"/>
          </p:cNvPicPr>
          <p:nvPr/>
        </p:nvPicPr>
        <p:blipFill>
          <a:blip r:embed="rId4" cstate="print"/>
          <a:srcRect/>
          <a:stretch>
            <a:fillRect/>
          </a:stretch>
        </p:blipFill>
        <p:spPr bwMode="auto">
          <a:xfrm>
            <a:off x="3581400" y="2590800"/>
            <a:ext cx="3790950" cy="3866769"/>
          </a:xfrm>
          <a:prstGeom prst="rect">
            <a:avLst/>
          </a:prstGeom>
          <a:noFill/>
        </p:spPr>
      </p:pic>
      <p:sp>
        <p:nvSpPr>
          <p:cNvPr id="4" name="TextBox 3"/>
          <p:cNvSpPr txBox="1"/>
          <p:nvPr/>
        </p:nvSpPr>
        <p:spPr>
          <a:xfrm>
            <a:off x="0" y="3124200"/>
            <a:ext cx="3505200" cy="1477328"/>
          </a:xfrm>
          <a:prstGeom prst="rect">
            <a:avLst/>
          </a:prstGeom>
          <a:noFill/>
        </p:spPr>
        <p:txBody>
          <a:bodyPr wrap="square" rtlCol="0">
            <a:spAutoFit/>
          </a:bodyPr>
          <a:lstStyle/>
          <a:p>
            <a:r>
              <a:rPr lang="en-US" dirty="0" smtClean="0">
                <a:solidFill>
                  <a:schemeClr val="accent4">
                    <a:lumMod val="75000"/>
                    <a:lumOff val="25000"/>
                  </a:schemeClr>
                </a:solidFill>
                <a:latin typeface="Arial Rounded MT Bold" pitchFamily="34" charset="0"/>
                <a:ea typeface="Batang" pitchFamily="18" charset="-127"/>
              </a:rPr>
              <a:t>Eeyore is usually a sad and lonely character. Eeyore was created by A.A Milne and was cartooned in the Walt Disney Company.  </a:t>
            </a:r>
            <a:endParaRPr lang="en-US" dirty="0">
              <a:solidFill>
                <a:schemeClr val="accent4">
                  <a:lumMod val="75000"/>
                  <a:lumOff val="25000"/>
                </a:schemeClr>
              </a:solidFill>
              <a:latin typeface="Arial Rounded MT Bold" pitchFamily="34" charset="0"/>
              <a:ea typeface="Batang" pitchFamily="18" charset="-127"/>
            </a:endParaRPr>
          </a:p>
        </p:txBody>
      </p:sp>
      <p:sp>
        <p:nvSpPr>
          <p:cNvPr id="5" name="Cloud Callout 4"/>
          <p:cNvSpPr/>
          <p:nvPr/>
        </p:nvSpPr>
        <p:spPr>
          <a:xfrm>
            <a:off x="6477000" y="990600"/>
            <a:ext cx="2362200" cy="18288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tang" pitchFamily="18" charset="-127"/>
                <a:ea typeface="Batang" pitchFamily="18" charset="-127"/>
              </a:rPr>
              <a:t>Only if I had a house that would never break.</a:t>
            </a:r>
            <a:endParaRPr lang="en-US" dirty="0">
              <a:latin typeface="Batang" pitchFamily="18" charset="-127"/>
              <a:ea typeface="Batang" pitchFamily="18" charset="-127"/>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500" fill="hold"/>
                                        <p:tgtEl>
                                          <p:spTgt spid="26626"/>
                                        </p:tgtEl>
                                        <p:attrNameLst>
                                          <p:attrName>ppt_w</p:attrName>
                                        </p:attrNameLst>
                                      </p:cBhvr>
                                      <p:tavLst>
                                        <p:tav tm="0">
                                          <p:val>
                                            <p:strVal val="#ppt_w*0.05"/>
                                          </p:val>
                                        </p:tav>
                                        <p:tav tm="100000">
                                          <p:val>
                                            <p:strVal val="#ppt_w"/>
                                          </p:val>
                                        </p:tav>
                                      </p:tavLst>
                                    </p:anim>
                                    <p:anim calcmode="lin" valueType="num">
                                      <p:cBhvr>
                                        <p:cTn id="8" dur="500" fill="hold"/>
                                        <p:tgtEl>
                                          <p:spTgt spid="26626"/>
                                        </p:tgtEl>
                                        <p:attrNameLst>
                                          <p:attrName>ppt_h</p:attrName>
                                        </p:attrNameLst>
                                      </p:cBhvr>
                                      <p:tavLst>
                                        <p:tav tm="0">
                                          <p:val>
                                            <p:strVal val="#ppt_h"/>
                                          </p:val>
                                        </p:tav>
                                        <p:tav tm="100000">
                                          <p:val>
                                            <p:strVal val="#ppt_h"/>
                                          </p:val>
                                        </p:tav>
                                      </p:tavLst>
                                    </p:anim>
                                    <p:anim calcmode="lin" valueType="num">
                                      <p:cBhvr>
                                        <p:cTn id="9" dur="500" fill="hold"/>
                                        <p:tgtEl>
                                          <p:spTgt spid="26626"/>
                                        </p:tgtEl>
                                        <p:attrNameLst>
                                          <p:attrName>ppt_x</p:attrName>
                                        </p:attrNameLst>
                                      </p:cBhvr>
                                      <p:tavLst>
                                        <p:tav tm="0">
                                          <p:val>
                                            <p:strVal val="#ppt_x-.2"/>
                                          </p:val>
                                        </p:tav>
                                        <p:tav tm="100000">
                                          <p:val>
                                            <p:strVal val="#ppt_x"/>
                                          </p:val>
                                        </p:tav>
                                      </p:tavLst>
                                    </p:anim>
                                    <p:anim calcmode="lin" valueType="num">
                                      <p:cBhvr>
                                        <p:cTn id="10" dur="500" fill="hold"/>
                                        <p:tgtEl>
                                          <p:spTgt spid="26626"/>
                                        </p:tgtEl>
                                        <p:attrNameLst>
                                          <p:attrName>ppt_y</p:attrName>
                                        </p:attrNameLst>
                                      </p:cBhvr>
                                      <p:tavLst>
                                        <p:tav tm="0">
                                          <p:val>
                                            <p:strVal val="#ppt_y"/>
                                          </p:val>
                                        </p:tav>
                                        <p:tav tm="100000">
                                          <p:val>
                                            <p:strVal val="#ppt_y"/>
                                          </p:val>
                                        </p:tav>
                                      </p:tavLst>
                                    </p:anim>
                                    <p:animEffect transition="in" filter="fade">
                                      <p:cBhvr>
                                        <p:cTn id="11" dur="500"/>
                                        <p:tgtEl>
                                          <p:spTgt spid="26626"/>
                                        </p:tgtEl>
                                      </p:cBhvr>
                                    </p:animEffect>
                                  </p:childTnLst>
                                </p:cTn>
                              </p:par>
                              <p:par>
                                <p:cTn id="12" presetID="17" presetClass="entr" presetSubtype="1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par>
                                <p:cTn id="16" presetID="41" presetClass="entr" presetSubtype="0" fill="hold" grpId="0" nodeType="withEffect">
                                  <p:stCondLst>
                                    <p:cond delay="0"/>
                                  </p:stCondLst>
                                  <p:iterate type="lt">
                                    <p:tmPct val="10000"/>
                                  </p:iterate>
                                  <p:childTnLst>
                                    <p:set>
                                      <p:cBhvr>
                                        <p:cTn id="17" dur="1" fill="hold">
                                          <p:stCondLst>
                                            <p:cond delay="0"/>
                                          </p:stCondLst>
                                        </p:cTn>
                                        <p:tgtEl>
                                          <p:spTgt spid="4"/>
                                        </p:tgtEl>
                                        <p:attrNameLst>
                                          <p:attrName>style.visibility</p:attrName>
                                        </p:attrNameLst>
                                      </p:cBhvr>
                                      <p:to>
                                        <p:strVal val="visible"/>
                                      </p:to>
                                    </p:set>
                                    <p:anim calcmode="lin" valueType="num">
                                      <p:cBhvr>
                                        <p:cTn id="18" dur="2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9" dur="200" fill="hold"/>
                                        <p:tgtEl>
                                          <p:spTgt spid="4"/>
                                        </p:tgtEl>
                                        <p:attrNameLst>
                                          <p:attrName>ppt_y</p:attrName>
                                        </p:attrNameLst>
                                      </p:cBhvr>
                                      <p:tavLst>
                                        <p:tav tm="0">
                                          <p:val>
                                            <p:strVal val="#ppt_y"/>
                                          </p:val>
                                        </p:tav>
                                        <p:tav tm="100000">
                                          <p:val>
                                            <p:strVal val="#ppt_y"/>
                                          </p:val>
                                        </p:tav>
                                      </p:tavLst>
                                    </p:anim>
                                    <p:anim calcmode="lin" valueType="num">
                                      <p:cBhvr>
                                        <p:cTn id="20" dur="2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1" dur="2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200" tmFilter="0,0; .5, 1; 1, 1"/>
                                        <p:tgtEl>
                                          <p:spTgt spid="4"/>
                                        </p:tgtEl>
                                      </p:cBhvr>
                                    </p:animEffect>
                                  </p:childTnLst>
                                </p:cTn>
                              </p:par>
                              <p:par>
                                <p:cTn id="23" presetID="1" presetClass="mediacall" presetSubtype="0" fill="hold" nodeType="withEffect">
                                  <p:stCondLst>
                                    <p:cond delay="0"/>
                                  </p:stCondLst>
                                  <p:childTnLst>
                                    <p:cmd type="call" cmd="playFrom(0.0)">
                                      <p:cBhvr>
                                        <p:cTn id="24" dur="4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534400" cy="758952"/>
          </a:xfrm>
        </p:spPr>
        <p:txBody>
          <a:bodyPr/>
          <a:lstStyle/>
          <a:p>
            <a:r>
              <a:rPr lang="en-US" dirty="0" smtClean="0">
                <a:solidFill>
                  <a:schemeClr val="accent5">
                    <a:lumMod val="75000"/>
                  </a:schemeClr>
                </a:solidFill>
                <a:latin typeface="Arial Rounded MT Bold" pitchFamily="34" charset="0"/>
              </a:rPr>
              <a:t>Kanga</a:t>
            </a:r>
            <a:endParaRPr lang="en-US" dirty="0">
              <a:solidFill>
                <a:schemeClr val="accent5">
                  <a:lumMod val="75000"/>
                </a:schemeClr>
              </a:solidFill>
              <a:latin typeface="Arial Rounded MT Bold" pitchFamily="34" charset="0"/>
            </a:endParaRPr>
          </a:p>
        </p:txBody>
      </p:sp>
      <p:pic>
        <p:nvPicPr>
          <p:cNvPr id="25602" name="Picture 2" descr="http://www.defectiveyeti.com/images/kanga.jpg"/>
          <p:cNvPicPr>
            <a:picLocks noChangeAspect="1" noChangeArrowheads="1"/>
          </p:cNvPicPr>
          <p:nvPr/>
        </p:nvPicPr>
        <p:blipFill>
          <a:blip r:embed="rId4" cstate="print"/>
          <a:srcRect/>
          <a:stretch>
            <a:fillRect/>
          </a:stretch>
        </p:blipFill>
        <p:spPr bwMode="auto">
          <a:xfrm>
            <a:off x="3657601" y="1769854"/>
            <a:ext cx="4343400" cy="3859421"/>
          </a:xfrm>
          <a:prstGeom prst="rect">
            <a:avLst/>
          </a:prstGeom>
          <a:noFill/>
        </p:spPr>
      </p:pic>
      <p:sp>
        <p:nvSpPr>
          <p:cNvPr id="4" name="Rectangle 3"/>
          <p:cNvSpPr/>
          <p:nvPr/>
        </p:nvSpPr>
        <p:spPr>
          <a:xfrm>
            <a:off x="0" y="2971800"/>
            <a:ext cx="3886200" cy="2862322"/>
          </a:xfrm>
          <a:prstGeom prst="rect">
            <a:avLst/>
          </a:prstGeom>
        </p:spPr>
        <p:txBody>
          <a:bodyPr wrap="square">
            <a:spAutoFit/>
          </a:bodyPr>
          <a:lstStyle/>
          <a:p>
            <a:r>
              <a:rPr lang="en-US" dirty="0" smtClean="0">
                <a:solidFill>
                  <a:schemeClr val="accent5">
                    <a:lumMod val="75000"/>
                  </a:schemeClr>
                </a:solidFill>
                <a:latin typeface="Arial Rounded MT Bold" pitchFamily="34" charset="0"/>
                <a:ea typeface="Batang" pitchFamily="18" charset="-127"/>
              </a:rPr>
              <a:t>As a female kangaroo, Kanga is Roo's mother and a good friend to Winnie-the-Pooh and all the other characters of the Hundred Acre Woods. Kanga lives with Roo in a house near the Sandy Pit in the forest. Kanga was created by A.A Milne and was cartooned by the Walt Disney Company.</a:t>
            </a:r>
            <a:endParaRPr lang="en-US" dirty="0">
              <a:solidFill>
                <a:schemeClr val="accent5">
                  <a:lumMod val="75000"/>
                </a:schemeClr>
              </a:solidFill>
              <a:latin typeface="Arial Rounded MT Bold" pitchFamily="34" charset="0"/>
              <a:ea typeface="Batang" pitchFamily="18" charset="-127"/>
            </a:endParaRPr>
          </a:p>
        </p:txBody>
      </p:sp>
      <p:sp>
        <p:nvSpPr>
          <p:cNvPr id="5" name="Cloud Callout 4"/>
          <p:cNvSpPr/>
          <p:nvPr/>
        </p:nvSpPr>
        <p:spPr>
          <a:xfrm>
            <a:off x="2667000" y="1066800"/>
            <a:ext cx="1828800" cy="1676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Come on dears it is time for supper!</a:t>
            </a:r>
            <a:endParaRPr lang="en-US" dirty="0">
              <a:latin typeface="Arial Rounded MT Bold" pitchFamily="34" charset="0"/>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80">
                                          <p:stCondLst>
                                            <p:cond delay="0"/>
                                          </p:stCondLst>
                                        </p:cTn>
                                        <p:tgtEl>
                                          <p:spTgt spid="25602"/>
                                        </p:tgtEl>
                                      </p:cBhvr>
                                    </p:animEffect>
                                    <p:anim calcmode="lin" valueType="num">
                                      <p:cBhvr>
                                        <p:cTn id="8" dur="1822" tmFilter="0,0; 0.14,0.36; 0.43,0.73; 0.71,0.91; 1.0,1.0">
                                          <p:stCondLst>
                                            <p:cond delay="0"/>
                                          </p:stCondLst>
                                        </p:cTn>
                                        <p:tgtEl>
                                          <p:spTgt spid="256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6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6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6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602"/>
                                        </p:tgtEl>
                                        <p:attrNameLst>
                                          <p:attrName>ppt_y</p:attrName>
                                        </p:attrNameLst>
                                      </p:cBhvr>
                                      <p:tavLst>
                                        <p:tav tm="0" fmla="#ppt_y-sin(pi*$)/81">
                                          <p:val>
                                            <p:fltVal val="0"/>
                                          </p:val>
                                        </p:tav>
                                        <p:tav tm="100000">
                                          <p:val>
                                            <p:fltVal val="1"/>
                                          </p:val>
                                        </p:tav>
                                      </p:tavLst>
                                    </p:anim>
                                    <p:animScale>
                                      <p:cBhvr>
                                        <p:cTn id="13" dur="26">
                                          <p:stCondLst>
                                            <p:cond delay="650"/>
                                          </p:stCondLst>
                                        </p:cTn>
                                        <p:tgtEl>
                                          <p:spTgt spid="25602"/>
                                        </p:tgtEl>
                                      </p:cBhvr>
                                      <p:to x="100000" y="60000"/>
                                    </p:animScale>
                                    <p:animScale>
                                      <p:cBhvr>
                                        <p:cTn id="14" dur="166" decel="50000">
                                          <p:stCondLst>
                                            <p:cond delay="676"/>
                                          </p:stCondLst>
                                        </p:cTn>
                                        <p:tgtEl>
                                          <p:spTgt spid="25602"/>
                                        </p:tgtEl>
                                      </p:cBhvr>
                                      <p:to x="100000" y="100000"/>
                                    </p:animScale>
                                    <p:animScale>
                                      <p:cBhvr>
                                        <p:cTn id="15" dur="26">
                                          <p:stCondLst>
                                            <p:cond delay="1312"/>
                                          </p:stCondLst>
                                        </p:cTn>
                                        <p:tgtEl>
                                          <p:spTgt spid="25602"/>
                                        </p:tgtEl>
                                      </p:cBhvr>
                                      <p:to x="100000" y="80000"/>
                                    </p:animScale>
                                    <p:animScale>
                                      <p:cBhvr>
                                        <p:cTn id="16" dur="166" decel="50000">
                                          <p:stCondLst>
                                            <p:cond delay="1338"/>
                                          </p:stCondLst>
                                        </p:cTn>
                                        <p:tgtEl>
                                          <p:spTgt spid="25602"/>
                                        </p:tgtEl>
                                      </p:cBhvr>
                                      <p:to x="100000" y="100000"/>
                                    </p:animScale>
                                    <p:animScale>
                                      <p:cBhvr>
                                        <p:cTn id="17" dur="26">
                                          <p:stCondLst>
                                            <p:cond delay="1642"/>
                                          </p:stCondLst>
                                        </p:cTn>
                                        <p:tgtEl>
                                          <p:spTgt spid="25602"/>
                                        </p:tgtEl>
                                      </p:cBhvr>
                                      <p:to x="100000" y="90000"/>
                                    </p:animScale>
                                    <p:animScale>
                                      <p:cBhvr>
                                        <p:cTn id="18" dur="166" decel="50000">
                                          <p:stCondLst>
                                            <p:cond delay="1668"/>
                                          </p:stCondLst>
                                        </p:cTn>
                                        <p:tgtEl>
                                          <p:spTgt spid="25602"/>
                                        </p:tgtEl>
                                      </p:cBhvr>
                                      <p:to x="100000" y="100000"/>
                                    </p:animScale>
                                    <p:animScale>
                                      <p:cBhvr>
                                        <p:cTn id="19" dur="26">
                                          <p:stCondLst>
                                            <p:cond delay="1808"/>
                                          </p:stCondLst>
                                        </p:cTn>
                                        <p:tgtEl>
                                          <p:spTgt spid="25602"/>
                                        </p:tgtEl>
                                      </p:cBhvr>
                                      <p:to x="100000" y="95000"/>
                                    </p:animScale>
                                    <p:animScale>
                                      <p:cBhvr>
                                        <p:cTn id="20" dur="166" decel="50000">
                                          <p:stCondLst>
                                            <p:cond delay="1834"/>
                                          </p:stCondLst>
                                        </p:cTn>
                                        <p:tgtEl>
                                          <p:spTgt spid="25602"/>
                                        </p:tgtEl>
                                      </p:cBhvr>
                                      <p:to x="100000" y="100000"/>
                                    </p:animScale>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7" presetClass="entr" presetSubtype="0" fill="hold" grpId="0" nodeType="withEffect">
                                  <p:stCondLst>
                                    <p:cond delay="0"/>
                                  </p:stCondLst>
                                  <p:iterate type="lt">
                                    <p:tmPct val="50000"/>
                                  </p:iterate>
                                  <p:childTnLst>
                                    <p:set>
                                      <p:cBhvr>
                                        <p:cTn id="26" dur="1" fill="hold">
                                          <p:stCondLst>
                                            <p:cond delay="0"/>
                                          </p:stCondLst>
                                        </p:cTn>
                                        <p:tgtEl>
                                          <p:spTgt spid="4"/>
                                        </p:tgtEl>
                                        <p:attrNameLst>
                                          <p:attrName>style.visibility</p:attrName>
                                        </p:attrNameLst>
                                      </p:cBhvr>
                                      <p:to>
                                        <p:strVal val="visible"/>
                                      </p:to>
                                    </p:set>
                                    <p:anim calcmode="discrete" valueType="clr">
                                      <p:cBhvr override="childStyle">
                                        <p:cTn id="27" dur="3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28" dur="30"/>
                                        <p:tgtEl>
                                          <p:spTgt spid="4"/>
                                        </p:tgtEl>
                                        <p:attrNameLst>
                                          <p:attrName>fillcolor</p:attrName>
                                        </p:attrNameLst>
                                      </p:cBhvr>
                                      <p:tavLst>
                                        <p:tav tm="0">
                                          <p:val>
                                            <p:clrVal>
                                              <a:schemeClr val="accent2"/>
                                            </p:clrVal>
                                          </p:val>
                                        </p:tav>
                                        <p:tav tm="50000">
                                          <p:val>
                                            <p:clrVal>
                                              <a:schemeClr val="hlink"/>
                                            </p:clrVal>
                                          </p:val>
                                        </p:tav>
                                      </p:tavLst>
                                    </p:anim>
                                    <p:set>
                                      <p:cBhvr>
                                        <p:cTn id="29" dur="30"/>
                                        <p:tgtEl>
                                          <p:spTgt spid="4"/>
                                        </p:tgtEl>
                                        <p:attrNameLst>
                                          <p:attrName>fill.type</p:attrName>
                                        </p:attrNameLst>
                                      </p:cBhvr>
                                      <p:to>
                                        <p:strVal val="solid"/>
                                      </p:to>
                                    </p:set>
                                  </p:childTnLst>
                                </p:cTn>
                              </p:par>
                              <p:par>
                                <p:cTn id="30" presetID="1" presetClass="mediacall" presetSubtype="0" fill="hold" nodeType="withEffect">
                                  <p:stCondLst>
                                    <p:cond delay="0"/>
                                  </p:stCondLst>
                                  <p:childTnLst>
                                    <p:cmd type="call" cmd="playFrom(0.0)">
                                      <p:cBhvr>
                                        <p:cTn id="31" dur="3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0" y="381000"/>
            <a:ext cx="4572000" cy="762000"/>
          </a:xfrm>
        </p:spPr>
        <p:txBody>
          <a:bodyPr/>
          <a:lstStyle/>
          <a:p>
            <a:r>
              <a:rPr lang="en-US" dirty="0" smtClean="0">
                <a:solidFill>
                  <a:schemeClr val="accent3">
                    <a:lumMod val="60000"/>
                    <a:lumOff val="40000"/>
                  </a:schemeClr>
                </a:solidFill>
                <a:latin typeface="Arial Rounded MT Bold" pitchFamily="34" charset="0"/>
              </a:rPr>
              <a:t>Mickey Mouse</a:t>
            </a:r>
            <a:endParaRPr lang="en-US" dirty="0">
              <a:solidFill>
                <a:schemeClr val="accent3">
                  <a:lumMod val="60000"/>
                  <a:lumOff val="40000"/>
                </a:schemeClr>
              </a:solidFill>
              <a:latin typeface="Arial Rounded MT Bold" pitchFamily="34" charset="0"/>
            </a:endParaRPr>
          </a:p>
        </p:txBody>
      </p:sp>
      <p:sp>
        <p:nvSpPr>
          <p:cNvPr id="8" name="TextBox 7"/>
          <p:cNvSpPr txBox="1"/>
          <p:nvPr/>
        </p:nvSpPr>
        <p:spPr>
          <a:xfrm>
            <a:off x="4343400" y="2133600"/>
            <a:ext cx="3733800" cy="3416320"/>
          </a:xfrm>
          <a:prstGeom prst="rect">
            <a:avLst/>
          </a:prstGeom>
          <a:noFill/>
        </p:spPr>
        <p:txBody>
          <a:bodyPr wrap="square" rtlCol="0">
            <a:spAutoFit/>
          </a:bodyPr>
          <a:lstStyle/>
          <a:p>
            <a:endParaRPr lang="en-US" dirty="0" smtClean="0">
              <a:solidFill>
                <a:schemeClr val="accent3">
                  <a:lumMod val="60000"/>
                  <a:lumOff val="40000"/>
                </a:schemeClr>
              </a:solidFill>
              <a:latin typeface="Arial Rounded MT Bold" pitchFamily="34" charset="0"/>
              <a:ea typeface="Batang" pitchFamily="18" charset="-127"/>
            </a:endParaRPr>
          </a:p>
          <a:p>
            <a:endParaRPr lang="en-US" dirty="0" smtClean="0">
              <a:solidFill>
                <a:schemeClr val="accent3">
                  <a:lumMod val="60000"/>
                  <a:lumOff val="40000"/>
                </a:schemeClr>
              </a:solidFill>
              <a:latin typeface="Arial Rounded MT Bold" pitchFamily="34" charset="0"/>
              <a:ea typeface="Batang" pitchFamily="18" charset="-127"/>
            </a:endParaRPr>
          </a:p>
          <a:p>
            <a:endParaRPr lang="en-US" dirty="0" smtClean="0">
              <a:solidFill>
                <a:schemeClr val="accent3">
                  <a:lumMod val="60000"/>
                  <a:lumOff val="40000"/>
                </a:schemeClr>
              </a:solidFill>
              <a:latin typeface="Arial Rounded MT Bold" pitchFamily="34" charset="0"/>
              <a:ea typeface="Batang" pitchFamily="18" charset="-127"/>
            </a:endParaRPr>
          </a:p>
          <a:p>
            <a:endParaRPr lang="en-US" dirty="0" smtClean="0">
              <a:solidFill>
                <a:schemeClr val="accent3">
                  <a:lumMod val="60000"/>
                  <a:lumOff val="40000"/>
                </a:schemeClr>
              </a:solidFill>
              <a:latin typeface="Arial Rounded MT Bold" pitchFamily="34" charset="0"/>
              <a:ea typeface="Batang" pitchFamily="18" charset="-127"/>
            </a:endParaRPr>
          </a:p>
          <a:p>
            <a:r>
              <a:rPr lang="en-US" dirty="0" smtClean="0">
                <a:solidFill>
                  <a:schemeClr val="accent3">
                    <a:lumMod val="60000"/>
                    <a:lumOff val="40000"/>
                  </a:schemeClr>
                </a:solidFill>
                <a:latin typeface="Arial Rounded MT Bold" pitchFamily="34" charset="0"/>
                <a:ea typeface="Batang" pitchFamily="18" charset="-127"/>
              </a:rPr>
              <a:t>Mickey Mouse is a cartoon character that has became an important character in the Walt Disney Company. Mickey Mouse was created in 1928 by the Walt Disney Company and also was voiced by the Walt Disney Company.</a:t>
            </a:r>
            <a:endParaRPr lang="en-US" dirty="0">
              <a:solidFill>
                <a:schemeClr val="accent3">
                  <a:lumMod val="60000"/>
                  <a:lumOff val="40000"/>
                </a:schemeClr>
              </a:solidFill>
              <a:latin typeface="Arial Rounded MT Bold" pitchFamily="34" charset="0"/>
              <a:ea typeface="Batang" pitchFamily="18" charset="-127"/>
            </a:endParaRPr>
          </a:p>
        </p:txBody>
      </p:sp>
      <p:pic>
        <p:nvPicPr>
          <p:cNvPr id="2054" name="Picture 6" descr="Mickey Mouse.svg"/>
          <p:cNvPicPr>
            <a:picLocks noChangeAspect="1" noChangeArrowheads="1"/>
          </p:cNvPicPr>
          <p:nvPr/>
        </p:nvPicPr>
        <p:blipFill>
          <a:blip r:embed="rId4" cstate="print"/>
          <a:srcRect/>
          <a:stretch>
            <a:fillRect/>
          </a:stretch>
        </p:blipFill>
        <p:spPr bwMode="auto">
          <a:xfrm>
            <a:off x="228600" y="228600"/>
            <a:ext cx="4513587" cy="51816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flipV="1">
            <a:off x="8001000" y="66294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2054"/>
                                        </p:tgtEl>
                                        <p:attrNameLst>
                                          <p:attrName>style.visibility</p:attrName>
                                        </p:attrNameLst>
                                      </p:cBhvr>
                                      <p:to>
                                        <p:strVal val="visible"/>
                                      </p:to>
                                    </p:set>
                                    <p:anim calcmode="lin" valueType="num">
                                      <p:cBhvr>
                                        <p:cTn id="7" dur="1000" fill="hold"/>
                                        <p:tgtEl>
                                          <p:spTgt spid="2054"/>
                                        </p:tgtEl>
                                        <p:attrNameLst>
                                          <p:attrName>ppt_x</p:attrName>
                                        </p:attrNameLst>
                                      </p:cBhvr>
                                      <p:tavLst>
                                        <p:tav tm="0">
                                          <p:val>
                                            <p:strVal val="#ppt_x-.2"/>
                                          </p:val>
                                        </p:tav>
                                        <p:tav tm="100000">
                                          <p:val>
                                            <p:strVal val="#ppt_x"/>
                                          </p:val>
                                        </p:tav>
                                      </p:tavLst>
                                    </p:anim>
                                    <p:anim calcmode="lin" valueType="num">
                                      <p:cBhvr>
                                        <p:cTn id="8" dur="1000" fill="hold"/>
                                        <p:tgtEl>
                                          <p:spTgt spid="2054"/>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54"/>
                                        </p:tgtEl>
                                      </p:cBhvr>
                                    </p:animEffect>
                                  </p:childTnLst>
                                </p:cTn>
                              </p:par>
                              <p:par>
                                <p:cTn id="10" presetID="1" presetClass="mediacall" presetSubtype="0" fill="hold" nodeType="withEffect">
                                  <p:stCondLst>
                                    <p:cond delay="0"/>
                                  </p:stCondLst>
                                  <p:childTnLst>
                                    <p:cmd type="call" cmd="playFrom(0.0)">
                                      <p:cBhvr>
                                        <p:cTn id="11" dur="10000" fill="hold"/>
                                        <p:tgtEl>
                                          <p:spTgt spid="6"/>
                                        </p:tgtEl>
                                      </p:cBhvr>
                                    </p:cmd>
                                  </p:childTnLst>
                                </p:cTn>
                              </p:par>
                              <p:par>
                                <p:cTn id="12" presetID="27" presetClass="entr" presetSubtype="0" fill="hold" grpId="0" nodeType="withEffect">
                                  <p:stCondLst>
                                    <p:cond delay="0"/>
                                  </p:stCondLst>
                                  <p:iterate type="lt">
                                    <p:tmPct val="50000"/>
                                  </p:iterate>
                                  <p:childTnLst>
                                    <p:set>
                                      <p:cBhvr>
                                        <p:cTn id="13" dur="1" fill="hold">
                                          <p:stCondLst>
                                            <p:cond delay="0"/>
                                          </p:stCondLst>
                                        </p:cTn>
                                        <p:tgtEl>
                                          <p:spTgt spid="8"/>
                                        </p:tgtEl>
                                        <p:attrNameLst>
                                          <p:attrName>style.visibility</p:attrName>
                                        </p:attrNameLst>
                                      </p:cBhvr>
                                      <p:to>
                                        <p:strVal val="visible"/>
                                      </p:to>
                                    </p:set>
                                    <p:anim calcmode="discrete" valueType="clr">
                                      <p:cBhvr override="childStyle">
                                        <p:cTn id="14" dur="100"/>
                                        <p:tgtEl>
                                          <p:spTgt spid="8"/>
                                        </p:tgtEl>
                                        <p:attrNameLst>
                                          <p:attrName>style.color</p:attrName>
                                        </p:attrNameLst>
                                      </p:cBhvr>
                                      <p:tavLst>
                                        <p:tav tm="0">
                                          <p:val>
                                            <p:clrVal>
                                              <a:schemeClr val="accent2"/>
                                            </p:clrVal>
                                          </p:val>
                                        </p:tav>
                                        <p:tav tm="50000">
                                          <p:val>
                                            <p:clrVal>
                                              <a:schemeClr val="hlink"/>
                                            </p:clrVal>
                                          </p:val>
                                        </p:tav>
                                      </p:tavLst>
                                    </p:anim>
                                    <p:anim calcmode="discrete" valueType="clr">
                                      <p:cBhvr>
                                        <p:cTn id="15" dur="100"/>
                                        <p:tgtEl>
                                          <p:spTgt spid="8"/>
                                        </p:tgtEl>
                                        <p:attrNameLst>
                                          <p:attrName>fillcolor</p:attrName>
                                        </p:attrNameLst>
                                      </p:cBhvr>
                                      <p:tavLst>
                                        <p:tav tm="0">
                                          <p:val>
                                            <p:clrVal>
                                              <a:schemeClr val="accent2"/>
                                            </p:clrVal>
                                          </p:val>
                                        </p:tav>
                                        <p:tav tm="50000">
                                          <p:val>
                                            <p:clrVal>
                                              <a:schemeClr val="hlink"/>
                                            </p:clrVal>
                                          </p:val>
                                        </p:tav>
                                      </p:tavLst>
                                    </p:anim>
                                    <p:set>
                                      <p:cBhvr>
                                        <p:cTn id="16" dur="100"/>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3048000" cy="1143000"/>
          </a:xfrm>
        </p:spPr>
        <p:txBody>
          <a:bodyPr>
            <a:normAutofit/>
          </a:bodyPr>
          <a:lstStyle/>
          <a:p>
            <a:r>
              <a:rPr lang="en-US" dirty="0" smtClean="0">
                <a:latin typeface="Brush Script MT" pitchFamily="66" charset="0"/>
              </a:rPr>
              <a:t>    </a:t>
            </a:r>
            <a:r>
              <a:rPr lang="en-US" dirty="0" smtClean="0">
                <a:solidFill>
                  <a:srgbClr val="00B050"/>
                </a:solidFill>
                <a:latin typeface="Brush Script MT" pitchFamily="66" charset="0"/>
              </a:rPr>
              <a:t> </a:t>
            </a:r>
            <a:r>
              <a:rPr lang="en-US" dirty="0" smtClean="0">
                <a:solidFill>
                  <a:schemeClr val="accent5">
                    <a:lumMod val="75000"/>
                  </a:schemeClr>
                </a:solidFill>
                <a:latin typeface="Arial Rounded MT Bold" pitchFamily="34" charset="0"/>
              </a:rPr>
              <a:t>Roo</a:t>
            </a:r>
            <a:endParaRPr lang="en-US" dirty="0">
              <a:solidFill>
                <a:schemeClr val="accent5">
                  <a:lumMod val="75000"/>
                </a:schemeClr>
              </a:solidFill>
              <a:latin typeface="Arial Rounded MT Bold" pitchFamily="34" charset="0"/>
            </a:endParaRPr>
          </a:p>
        </p:txBody>
      </p:sp>
      <p:pic>
        <p:nvPicPr>
          <p:cNvPr id="24578" name="Picture 2" descr="http://web.telia.com/~u40101705/ruu.jpg"/>
          <p:cNvPicPr>
            <a:picLocks noChangeAspect="1" noChangeArrowheads="1"/>
          </p:cNvPicPr>
          <p:nvPr/>
        </p:nvPicPr>
        <p:blipFill>
          <a:blip r:embed="rId4" cstate="print"/>
          <a:srcRect/>
          <a:stretch>
            <a:fillRect/>
          </a:stretch>
        </p:blipFill>
        <p:spPr bwMode="auto">
          <a:xfrm>
            <a:off x="5867400" y="1905000"/>
            <a:ext cx="2543611" cy="3943350"/>
          </a:xfrm>
          <a:prstGeom prst="rect">
            <a:avLst/>
          </a:prstGeom>
          <a:noFill/>
        </p:spPr>
      </p:pic>
      <p:sp>
        <p:nvSpPr>
          <p:cNvPr id="4" name="TextBox 3"/>
          <p:cNvSpPr txBox="1"/>
          <p:nvPr/>
        </p:nvSpPr>
        <p:spPr>
          <a:xfrm>
            <a:off x="533400" y="3124200"/>
            <a:ext cx="4648200" cy="1200329"/>
          </a:xfrm>
          <a:prstGeom prst="rect">
            <a:avLst/>
          </a:prstGeom>
          <a:noFill/>
        </p:spPr>
        <p:txBody>
          <a:bodyPr wrap="square" rtlCol="0">
            <a:spAutoFit/>
          </a:bodyPr>
          <a:lstStyle/>
          <a:p>
            <a:r>
              <a:rPr lang="en-US" dirty="0" smtClean="0">
                <a:solidFill>
                  <a:schemeClr val="accent5">
                    <a:lumMod val="75000"/>
                  </a:schemeClr>
                </a:solidFill>
                <a:latin typeface="Arial Rounded MT Bold" pitchFamily="34" charset="0"/>
                <a:ea typeface="Batang" pitchFamily="18" charset="-127"/>
              </a:rPr>
              <a:t>Roo is a character created by A.A Milne and he was cartooned by the Walt Disney Company. Roo is very active and loves to play with Tigger .</a:t>
            </a:r>
            <a:endParaRPr lang="en-US" dirty="0">
              <a:solidFill>
                <a:schemeClr val="accent5">
                  <a:lumMod val="75000"/>
                </a:schemeClr>
              </a:solidFill>
              <a:latin typeface="Arial Rounded MT Bold" pitchFamily="34" charset="0"/>
              <a:ea typeface="Batang" pitchFamily="18" charset="-127"/>
            </a:endParaRPr>
          </a:p>
        </p:txBody>
      </p:sp>
      <p:sp>
        <p:nvSpPr>
          <p:cNvPr id="5" name="Cloud Callout 4"/>
          <p:cNvSpPr/>
          <p:nvPr/>
        </p:nvSpPr>
        <p:spPr>
          <a:xfrm>
            <a:off x="4419600" y="609600"/>
            <a:ext cx="1676400" cy="1524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Lets Play Tigger!!</a:t>
            </a:r>
            <a:endParaRPr lang="en-US" dirty="0">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wipe(down)">
                                      <p:cBhvr>
                                        <p:cTn id="7" dur="580">
                                          <p:stCondLst>
                                            <p:cond delay="0"/>
                                          </p:stCondLst>
                                        </p:cTn>
                                        <p:tgtEl>
                                          <p:spTgt spid="24578"/>
                                        </p:tgtEl>
                                      </p:cBhvr>
                                    </p:animEffect>
                                    <p:anim calcmode="lin" valueType="num">
                                      <p:cBhvr>
                                        <p:cTn id="8" dur="1822" tmFilter="0,0; 0.14,0.36; 0.43,0.73; 0.71,0.91; 1.0,1.0">
                                          <p:stCondLst>
                                            <p:cond delay="0"/>
                                          </p:stCondLst>
                                        </p:cTn>
                                        <p:tgtEl>
                                          <p:spTgt spid="2457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57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57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57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578"/>
                                        </p:tgtEl>
                                        <p:attrNameLst>
                                          <p:attrName>ppt_y</p:attrName>
                                        </p:attrNameLst>
                                      </p:cBhvr>
                                      <p:tavLst>
                                        <p:tav tm="0" fmla="#ppt_y-sin(pi*$)/81">
                                          <p:val>
                                            <p:fltVal val="0"/>
                                          </p:val>
                                        </p:tav>
                                        <p:tav tm="100000">
                                          <p:val>
                                            <p:fltVal val="1"/>
                                          </p:val>
                                        </p:tav>
                                      </p:tavLst>
                                    </p:anim>
                                    <p:animScale>
                                      <p:cBhvr>
                                        <p:cTn id="13" dur="26">
                                          <p:stCondLst>
                                            <p:cond delay="650"/>
                                          </p:stCondLst>
                                        </p:cTn>
                                        <p:tgtEl>
                                          <p:spTgt spid="24578"/>
                                        </p:tgtEl>
                                      </p:cBhvr>
                                      <p:to x="100000" y="60000"/>
                                    </p:animScale>
                                    <p:animScale>
                                      <p:cBhvr>
                                        <p:cTn id="14" dur="166" decel="50000">
                                          <p:stCondLst>
                                            <p:cond delay="676"/>
                                          </p:stCondLst>
                                        </p:cTn>
                                        <p:tgtEl>
                                          <p:spTgt spid="24578"/>
                                        </p:tgtEl>
                                      </p:cBhvr>
                                      <p:to x="100000" y="100000"/>
                                    </p:animScale>
                                    <p:animScale>
                                      <p:cBhvr>
                                        <p:cTn id="15" dur="26">
                                          <p:stCondLst>
                                            <p:cond delay="1312"/>
                                          </p:stCondLst>
                                        </p:cTn>
                                        <p:tgtEl>
                                          <p:spTgt spid="24578"/>
                                        </p:tgtEl>
                                      </p:cBhvr>
                                      <p:to x="100000" y="80000"/>
                                    </p:animScale>
                                    <p:animScale>
                                      <p:cBhvr>
                                        <p:cTn id="16" dur="166" decel="50000">
                                          <p:stCondLst>
                                            <p:cond delay="1338"/>
                                          </p:stCondLst>
                                        </p:cTn>
                                        <p:tgtEl>
                                          <p:spTgt spid="24578"/>
                                        </p:tgtEl>
                                      </p:cBhvr>
                                      <p:to x="100000" y="100000"/>
                                    </p:animScale>
                                    <p:animScale>
                                      <p:cBhvr>
                                        <p:cTn id="17" dur="26">
                                          <p:stCondLst>
                                            <p:cond delay="1642"/>
                                          </p:stCondLst>
                                        </p:cTn>
                                        <p:tgtEl>
                                          <p:spTgt spid="24578"/>
                                        </p:tgtEl>
                                      </p:cBhvr>
                                      <p:to x="100000" y="90000"/>
                                    </p:animScale>
                                    <p:animScale>
                                      <p:cBhvr>
                                        <p:cTn id="18" dur="166" decel="50000">
                                          <p:stCondLst>
                                            <p:cond delay="1668"/>
                                          </p:stCondLst>
                                        </p:cTn>
                                        <p:tgtEl>
                                          <p:spTgt spid="24578"/>
                                        </p:tgtEl>
                                      </p:cBhvr>
                                      <p:to x="100000" y="100000"/>
                                    </p:animScale>
                                    <p:animScale>
                                      <p:cBhvr>
                                        <p:cTn id="19" dur="26">
                                          <p:stCondLst>
                                            <p:cond delay="1808"/>
                                          </p:stCondLst>
                                        </p:cTn>
                                        <p:tgtEl>
                                          <p:spTgt spid="24578"/>
                                        </p:tgtEl>
                                      </p:cBhvr>
                                      <p:to x="100000" y="95000"/>
                                    </p:animScale>
                                    <p:animScale>
                                      <p:cBhvr>
                                        <p:cTn id="20" dur="166" decel="50000">
                                          <p:stCondLst>
                                            <p:cond delay="1834"/>
                                          </p:stCondLst>
                                        </p:cTn>
                                        <p:tgtEl>
                                          <p:spTgt spid="24578"/>
                                        </p:tgtEl>
                                      </p:cBhvr>
                                      <p:to x="100000" y="100000"/>
                                    </p:animScale>
                                  </p:childTnLst>
                                </p:cTn>
                              </p:par>
                              <p:par>
                                <p:cTn id="21" presetID="29"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ppt_x</p:attrName>
                                        </p:attrNameLst>
                                      </p:cBhvr>
                                      <p:tavLst>
                                        <p:tav tm="0">
                                          <p:val>
                                            <p:strVal val="#ppt_x-.2"/>
                                          </p:val>
                                        </p:tav>
                                        <p:tav tm="100000">
                                          <p:val>
                                            <p:strVal val="#ppt_x"/>
                                          </p:val>
                                        </p:tav>
                                      </p:tavLst>
                                    </p:anim>
                                    <p:anim calcmode="lin" valueType="num">
                                      <p:cBhvr>
                                        <p:cTn id="24"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5" dur="1000"/>
                                        <p:tgtEl>
                                          <p:spTgt spid="5"/>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4"/>
                                        </p:tgtEl>
                                        <p:attrNameLst>
                                          <p:attrName>style.visibility</p:attrName>
                                        </p:attrNameLst>
                                      </p:cBhvr>
                                      <p:to>
                                        <p:strVal val="visible"/>
                                      </p:to>
                                    </p:set>
                                    <p:anim calcmode="lin" valueType="num">
                                      <p:cBhvr>
                                        <p:cTn id="28"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9" dur="100" fill="hold"/>
                                        <p:tgtEl>
                                          <p:spTgt spid="4"/>
                                        </p:tgtEl>
                                        <p:attrNameLst>
                                          <p:attrName>ppt_y</p:attrName>
                                        </p:attrNameLst>
                                      </p:cBhvr>
                                      <p:tavLst>
                                        <p:tav tm="0">
                                          <p:val>
                                            <p:strVal val="#ppt_y"/>
                                          </p:val>
                                        </p:tav>
                                        <p:tav tm="100000">
                                          <p:val>
                                            <p:strVal val="#ppt_y"/>
                                          </p:val>
                                        </p:tav>
                                      </p:tavLst>
                                    </p:anim>
                                    <p:anim calcmode="lin" valueType="num">
                                      <p:cBhvr>
                                        <p:cTn id="30"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1"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100" tmFilter="0,0; .5, 1; 1, 1"/>
                                        <p:tgtEl>
                                          <p:spTgt spid="4"/>
                                        </p:tgtEl>
                                      </p:cBhvr>
                                    </p:animEffect>
                                  </p:childTnLst>
                                </p:cTn>
                              </p:par>
                              <p:par>
                                <p:cTn id="33" presetID="1" presetClass="mediacall" presetSubtype="0" fill="hold" nodeType="withEffect">
                                  <p:stCondLst>
                                    <p:cond delay="0"/>
                                  </p:stCondLst>
                                  <p:childTnLst>
                                    <p:cmd type="call" cmd="playFrom(0.0)">
                                      <p:cBhvr>
                                        <p:cTn id="34" dur="3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239000" cy="1143000"/>
          </a:xfrm>
        </p:spPr>
        <p:txBody>
          <a:bodyPr/>
          <a:lstStyle/>
          <a:p>
            <a:r>
              <a:rPr lang="en-US" dirty="0" smtClean="0">
                <a:solidFill>
                  <a:srgbClr val="00B050"/>
                </a:solidFill>
                <a:latin typeface="Arial Rounded MT Bold" pitchFamily="34" charset="0"/>
              </a:rPr>
              <a:t>Peter Pan</a:t>
            </a:r>
            <a:endParaRPr lang="en-US" dirty="0">
              <a:solidFill>
                <a:srgbClr val="00B050"/>
              </a:solidFill>
              <a:latin typeface="Arial Rounded MT Bold" pitchFamily="34" charset="0"/>
            </a:endParaRPr>
          </a:p>
        </p:txBody>
      </p:sp>
      <p:pic>
        <p:nvPicPr>
          <p:cNvPr id="72706" name="Picture 2" descr="http://psychological-marketing.com/wp-content/pics/PeterPan.gif"/>
          <p:cNvPicPr>
            <a:picLocks noChangeAspect="1" noChangeArrowheads="1"/>
          </p:cNvPicPr>
          <p:nvPr/>
        </p:nvPicPr>
        <p:blipFill>
          <a:blip r:embed="rId4" cstate="print"/>
          <a:srcRect/>
          <a:stretch>
            <a:fillRect/>
          </a:stretch>
        </p:blipFill>
        <p:spPr bwMode="auto">
          <a:xfrm>
            <a:off x="4267200" y="1524000"/>
            <a:ext cx="3928692" cy="4972050"/>
          </a:xfrm>
          <a:prstGeom prst="rect">
            <a:avLst/>
          </a:prstGeom>
          <a:noFill/>
        </p:spPr>
      </p:pic>
      <p:sp>
        <p:nvSpPr>
          <p:cNvPr id="4" name="Rectangle 3"/>
          <p:cNvSpPr/>
          <p:nvPr/>
        </p:nvSpPr>
        <p:spPr>
          <a:xfrm>
            <a:off x="533400" y="2743200"/>
            <a:ext cx="4572000" cy="1477328"/>
          </a:xfrm>
          <a:prstGeom prst="rect">
            <a:avLst/>
          </a:prstGeom>
        </p:spPr>
        <p:txBody>
          <a:bodyPr>
            <a:spAutoFit/>
          </a:bodyPr>
          <a:lstStyle/>
          <a:p>
            <a:r>
              <a:rPr lang="en-US" dirty="0" smtClean="0">
                <a:latin typeface="Arial Rounded MT Bold" pitchFamily="34" charset="0"/>
                <a:ea typeface="Batang" pitchFamily="18" charset="-127"/>
              </a:rPr>
              <a:t>Peter Pan is a character created by J. M. Barrie. Peter Pan is a mischievous boy who can fly and magically refuses to grow up, He was made into a cartoon by the Walt Disney Company.</a:t>
            </a:r>
            <a:endParaRPr lang="en-US" dirty="0">
              <a:latin typeface="Arial Rounded MT Bold" pitchFamily="34" charset="0"/>
              <a:ea typeface="Batang" pitchFamily="18" charset="-127"/>
            </a:endParaRPr>
          </a:p>
        </p:txBody>
      </p:sp>
      <p:sp>
        <p:nvSpPr>
          <p:cNvPr id="5" name="Cloud Callout 4"/>
          <p:cNvSpPr/>
          <p:nvPr/>
        </p:nvSpPr>
        <p:spPr>
          <a:xfrm>
            <a:off x="6324600" y="685800"/>
            <a:ext cx="2209800" cy="12192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Lets have fun!!!</a:t>
            </a:r>
            <a:endParaRPr lang="en-US" dirty="0">
              <a:latin typeface="Arial Rounded MT Bold" pitchFamily="34" charset="0"/>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additive="base">
                                        <p:cTn id="7" dur="500" fill="hold"/>
                                        <p:tgtEl>
                                          <p:spTgt spid="72706"/>
                                        </p:tgtEl>
                                        <p:attrNameLst>
                                          <p:attrName>ppt_x</p:attrName>
                                        </p:attrNameLst>
                                      </p:cBhvr>
                                      <p:tavLst>
                                        <p:tav tm="0">
                                          <p:val>
                                            <p:strVal val="#ppt_x"/>
                                          </p:val>
                                        </p:tav>
                                        <p:tav tm="100000">
                                          <p:val>
                                            <p:strVal val="#ppt_x"/>
                                          </p:val>
                                        </p:tav>
                                      </p:tavLst>
                                    </p:anim>
                                    <p:anim calcmode="lin" valueType="num">
                                      <p:cBhvr additive="base">
                                        <p:cTn id="8" dur="500" fill="hold"/>
                                        <p:tgtEl>
                                          <p:spTgt spid="72706"/>
                                        </p:tgtEl>
                                        <p:attrNameLst>
                                          <p:attrName>ppt_y</p:attrName>
                                        </p:attrNameLst>
                                      </p:cBhvr>
                                      <p:tavLst>
                                        <p:tav tm="0">
                                          <p:val>
                                            <p:strVal val="1+#ppt_h/2"/>
                                          </p:val>
                                        </p:tav>
                                        <p:tav tm="100000">
                                          <p:val>
                                            <p:strVal val="#ppt_y"/>
                                          </p:val>
                                        </p:tav>
                                      </p:tavLst>
                                    </p:anim>
                                  </p:childTnLst>
                                </p:cTn>
                              </p:par>
                              <p:par>
                                <p:cTn id="9" presetID="34"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from="(-#ppt_w/2)" to="(#ppt_x)" calcmode="lin" valueType="num">
                                      <p:cBhvr>
                                        <p:cTn id="11" dur="600" fill="hold">
                                          <p:stCondLst>
                                            <p:cond delay="0"/>
                                          </p:stCondLst>
                                        </p:cTn>
                                        <p:tgtEl>
                                          <p:spTgt spid="5"/>
                                        </p:tgtEl>
                                        <p:attrNameLst>
                                          <p:attrName>ppt_x</p:attrName>
                                        </p:attrNameLst>
                                      </p:cBhvr>
                                    </p:anim>
                                    <p:anim from="0" to="-1.0" calcmode="lin" valueType="num">
                                      <p:cBhvr>
                                        <p:cTn id="12" dur="200" decel="50000" autoRev="1" fill="hold">
                                          <p:stCondLst>
                                            <p:cond delay="600"/>
                                          </p:stCondLst>
                                        </p:cTn>
                                        <p:tgtEl>
                                          <p:spTgt spid="5"/>
                                        </p:tgtEl>
                                        <p:attrNameLst>
                                          <p:attrName>xshear</p:attrName>
                                        </p:attrNameLst>
                                      </p:cBhvr>
                                    </p:anim>
                                    <p:animScale>
                                      <p:cBhvr>
                                        <p:cTn id="13" dur="200" decel="100000" autoRev="1" fill="hold">
                                          <p:stCondLst>
                                            <p:cond delay="600"/>
                                          </p:stCondLst>
                                        </p:cTn>
                                        <p:tgtEl>
                                          <p:spTgt spid="5"/>
                                        </p:tgtEl>
                                      </p:cBhvr>
                                      <p:from x="100000" y="100000"/>
                                      <p:to x="80000" y="100000"/>
                                    </p:animScale>
                                    <p:anim by="(#ppt_h/3+#ppt_w*0.1)" calcmode="lin" valueType="num">
                                      <p:cBhvr additive="sum">
                                        <p:cTn id="14" dur="200" decel="100000" autoRev="1" fill="hold">
                                          <p:stCondLst>
                                            <p:cond delay="600"/>
                                          </p:stCondLst>
                                        </p:cTn>
                                        <p:tgtEl>
                                          <p:spTgt spid="5"/>
                                        </p:tgtEl>
                                        <p:attrNameLst>
                                          <p:attrName>ppt_x</p:attrName>
                                        </p:attrNameLst>
                                      </p:cBhvr>
                                    </p:anim>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calcmode="lin" valueType="num">
                                      <p:cBhvr>
                                        <p:cTn id="17"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8" dur="100" fill="hold"/>
                                        <p:tgtEl>
                                          <p:spTgt spid="4"/>
                                        </p:tgtEl>
                                        <p:attrNameLst>
                                          <p:attrName>ppt_y</p:attrName>
                                        </p:attrNameLst>
                                      </p:cBhvr>
                                      <p:tavLst>
                                        <p:tav tm="0">
                                          <p:val>
                                            <p:strVal val="#ppt_y"/>
                                          </p:val>
                                        </p:tav>
                                        <p:tav tm="100000">
                                          <p:val>
                                            <p:strVal val="#ppt_y"/>
                                          </p:val>
                                        </p:tav>
                                      </p:tavLst>
                                    </p:anim>
                                    <p:anim calcmode="lin" valueType="num">
                                      <p:cBhvr>
                                        <p:cTn id="19"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0"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100" tmFilter="0,0; .5, 1; 1, 1"/>
                                        <p:tgtEl>
                                          <p:spTgt spid="4"/>
                                        </p:tgtEl>
                                      </p:cBhvr>
                                    </p:animEffect>
                                  </p:childTnLst>
                                </p:cTn>
                              </p:par>
                              <p:par>
                                <p:cTn id="22" presetID="1" presetClass="mediacall" presetSubtype="0" fill="hold" nodeType="withEffect">
                                  <p:stCondLst>
                                    <p:cond delay="0"/>
                                  </p:stCondLst>
                                  <p:childTnLst>
                                    <p:cmd type="call" cmd="playFrom(0.0)">
                                      <p:cBhvr>
                                        <p:cTn id="23" dur="2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40000"/>
                    <a:lumOff val="60000"/>
                  </a:schemeClr>
                </a:solidFill>
                <a:latin typeface="Arial Rounded MT Bold" pitchFamily="34" charset="0"/>
                <a:ea typeface="Batang" pitchFamily="18" charset="-127"/>
              </a:rPr>
              <a:t>Wendy</a:t>
            </a:r>
            <a:endParaRPr lang="en-US" dirty="0">
              <a:solidFill>
                <a:schemeClr val="tx2">
                  <a:lumMod val="40000"/>
                  <a:lumOff val="60000"/>
                </a:schemeClr>
              </a:solidFill>
              <a:latin typeface="Arial Rounded MT Bold" pitchFamily="34" charset="0"/>
              <a:ea typeface="Batang" pitchFamily="18" charset="-127"/>
            </a:endParaRPr>
          </a:p>
        </p:txBody>
      </p:sp>
      <p:pic>
        <p:nvPicPr>
          <p:cNvPr id="71682" name="Picture 2" descr="http://www.polyvore.com/cgi/img-thing?.out=jpg&amp;size=l&amp;tid=6501529"/>
          <p:cNvPicPr>
            <a:picLocks noChangeAspect="1" noChangeArrowheads="1"/>
          </p:cNvPicPr>
          <p:nvPr/>
        </p:nvPicPr>
        <p:blipFill>
          <a:blip r:embed="rId4" cstate="print"/>
          <a:srcRect/>
          <a:stretch>
            <a:fillRect/>
          </a:stretch>
        </p:blipFill>
        <p:spPr bwMode="auto">
          <a:xfrm>
            <a:off x="3733800" y="1371600"/>
            <a:ext cx="4381500" cy="4381500"/>
          </a:xfrm>
          <a:prstGeom prst="rect">
            <a:avLst/>
          </a:prstGeom>
          <a:noFill/>
        </p:spPr>
      </p:pic>
      <p:sp>
        <p:nvSpPr>
          <p:cNvPr id="5" name="TextBox 4"/>
          <p:cNvSpPr txBox="1"/>
          <p:nvPr/>
        </p:nvSpPr>
        <p:spPr>
          <a:xfrm>
            <a:off x="304800" y="2819400"/>
            <a:ext cx="3200400" cy="2862322"/>
          </a:xfrm>
          <a:prstGeom prst="rect">
            <a:avLst/>
          </a:prstGeom>
          <a:noFill/>
        </p:spPr>
        <p:txBody>
          <a:bodyPr wrap="square" rtlCol="0">
            <a:spAutoFit/>
          </a:bodyPr>
          <a:lstStyle/>
          <a:p>
            <a:r>
              <a:rPr lang="en-US" dirty="0" smtClean="0">
                <a:solidFill>
                  <a:schemeClr val="tx2">
                    <a:lumMod val="50000"/>
                  </a:schemeClr>
                </a:solidFill>
                <a:latin typeface="Arial Rounded MT Bold" pitchFamily="34" charset="0"/>
                <a:ea typeface="Batang" pitchFamily="18" charset="-127"/>
              </a:rPr>
              <a:t>Wendy is a character created by J.M Barrie and was made into a cartoon by the Walt Disney Company. Wendy is Peter Pan’s friend. At first she doesn't believe in Netherland but then she realizes that fairies and magic is true.</a:t>
            </a:r>
            <a:endParaRPr lang="en-US" dirty="0">
              <a:solidFill>
                <a:schemeClr val="tx2">
                  <a:lumMod val="50000"/>
                </a:schemeClr>
              </a:solidFill>
              <a:latin typeface="Arial Rounded MT Bold" pitchFamily="34" charset="0"/>
              <a:ea typeface="Batang" pitchFamily="18" charset="-127"/>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checkerboard(across)">
                                      <p:cBhvr>
                                        <p:cTn id="7" dur="500"/>
                                        <p:tgtEl>
                                          <p:spTgt spid="71682"/>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5"/>
                                        </p:tgtEl>
                                        <p:attrNameLst>
                                          <p:attrName>style.visibility</p:attrName>
                                        </p:attrNameLst>
                                      </p:cBhvr>
                                      <p:to>
                                        <p:strVal val="visible"/>
                                      </p:to>
                                    </p:set>
                                    <p:anim calcmode="lin" valueType="num">
                                      <p:cBhvr>
                                        <p:cTn id="10" dur="1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1" dur="100" fill="hold"/>
                                        <p:tgtEl>
                                          <p:spTgt spid="5"/>
                                        </p:tgtEl>
                                        <p:attrNameLst>
                                          <p:attrName>ppt_y</p:attrName>
                                        </p:attrNameLst>
                                      </p:cBhvr>
                                      <p:tavLst>
                                        <p:tav tm="0">
                                          <p:val>
                                            <p:strVal val="#ppt_y"/>
                                          </p:val>
                                        </p:tav>
                                        <p:tav tm="100000">
                                          <p:val>
                                            <p:strVal val="#ppt_y"/>
                                          </p:val>
                                        </p:tav>
                                      </p:tavLst>
                                    </p:anim>
                                    <p:anim calcmode="lin" valueType="num">
                                      <p:cBhvr>
                                        <p:cTn id="12" dur="1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3" dur="1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 tmFilter="0,0; .5, 1; 1, 1"/>
                                        <p:tgtEl>
                                          <p:spTgt spid="5"/>
                                        </p:tgtEl>
                                      </p:cBhvr>
                                    </p:animEffect>
                                  </p:childTnLst>
                                </p:cTn>
                              </p:par>
                              <p:par>
                                <p:cTn id="15" presetID="1" presetClass="mediacall" presetSubtype="0" fill="hold" nodeType="withEffect">
                                  <p:stCondLst>
                                    <p:cond delay="0"/>
                                  </p:stCondLst>
                                  <p:childTnLst>
                                    <p:cmd type="call" cmd="playFrom(0.0)">
                                      <p:cBhvr>
                                        <p:cTn id="16" dur="3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50"/>
                </a:solidFill>
                <a:latin typeface="Arial Rounded MT Bold" pitchFamily="34" charset="0"/>
              </a:rPr>
              <a:t>Tinker Bell</a:t>
            </a:r>
            <a:endParaRPr lang="en-US" dirty="0">
              <a:solidFill>
                <a:srgbClr val="00B050"/>
              </a:solidFill>
              <a:latin typeface="Arial Rounded MT Bold" pitchFamily="34" charset="0"/>
            </a:endParaRPr>
          </a:p>
        </p:txBody>
      </p:sp>
      <p:pic>
        <p:nvPicPr>
          <p:cNvPr id="17410" name="Picture 2" descr="http://www.babble.com/CS/blogs/strollerderby/tinkerbell-pixie-1.jpg"/>
          <p:cNvPicPr>
            <a:picLocks noChangeAspect="1" noChangeArrowheads="1"/>
          </p:cNvPicPr>
          <p:nvPr/>
        </p:nvPicPr>
        <p:blipFill>
          <a:blip r:embed="rId4" cstate="print"/>
          <a:srcRect/>
          <a:stretch>
            <a:fillRect/>
          </a:stretch>
        </p:blipFill>
        <p:spPr bwMode="auto">
          <a:xfrm>
            <a:off x="4191000" y="381000"/>
            <a:ext cx="3810000" cy="5356357"/>
          </a:xfrm>
          <a:prstGeom prst="rect">
            <a:avLst/>
          </a:prstGeom>
          <a:noFill/>
        </p:spPr>
      </p:pic>
      <p:sp>
        <p:nvSpPr>
          <p:cNvPr id="5" name="TextBox 4"/>
          <p:cNvSpPr txBox="1"/>
          <p:nvPr/>
        </p:nvSpPr>
        <p:spPr>
          <a:xfrm>
            <a:off x="228600" y="2209800"/>
            <a:ext cx="3733800" cy="2585323"/>
          </a:xfrm>
          <a:prstGeom prst="rect">
            <a:avLst/>
          </a:prstGeom>
          <a:noFill/>
        </p:spPr>
        <p:txBody>
          <a:bodyPr wrap="square" rtlCol="0">
            <a:spAutoFit/>
          </a:bodyPr>
          <a:lstStyle/>
          <a:p>
            <a:r>
              <a:rPr lang="en-US" dirty="0" smtClean="0">
                <a:latin typeface="Arial Rounded MT Bold" pitchFamily="34" charset="0"/>
              </a:rPr>
              <a:t>Tinker Bell is a character created by J.M Barrie and was cartooned by Walt Disney. Tinker Bell thinks that she is Peter Pan’s only friend but he has more. At first Tinker Bell is very mean to Wendy but after sometime they are both very nice to eachother.</a:t>
            </a:r>
            <a:endParaRPr lang="en-US" dirty="0">
              <a:latin typeface="Arial Rounded MT Bold" pitchFamily="34" charset="0"/>
            </a:endParaRPr>
          </a:p>
        </p:txBody>
      </p:sp>
      <p:sp>
        <p:nvSpPr>
          <p:cNvPr id="6" name="Cloud 5"/>
          <p:cNvSpPr/>
          <p:nvPr/>
        </p:nvSpPr>
        <p:spPr>
          <a:xfrm>
            <a:off x="3733800" y="1295400"/>
            <a:ext cx="1447800" cy="1295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Rounded MT Bold" pitchFamily="34" charset="0"/>
              </a:rPr>
              <a:t>I’m tinker bell!</a:t>
            </a:r>
            <a:endParaRPr lang="en-US" dirty="0">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ox(in)">
                                      <p:cBhvr>
                                        <p:cTn id="7" dur="500"/>
                                        <p:tgtEl>
                                          <p:spTgt spid="17410"/>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5"/>
                                        </p:tgtEl>
                                        <p:attrNameLst>
                                          <p:attrName>style.visibility</p:attrName>
                                        </p:attrNameLst>
                                      </p:cBhvr>
                                      <p:to>
                                        <p:strVal val="visible"/>
                                      </p:to>
                                    </p:set>
                                    <p:anim calcmode="lin" valueType="num">
                                      <p:cBhvr>
                                        <p:cTn id="10" dur="1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1" dur="100" fill="hold"/>
                                        <p:tgtEl>
                                          <p:spTgt spid="5"/>
                                        </p:tgtEl>
                                        <p:attrNameLst>
                                          <p:attrName>ppt_y</p:attrName>
                                        </p:attrNameLst>
                                      </p:cBhvr>
                                      <p:tavLst>
                                        <p:tav tm="0">
                                          <p:val>
                                            <p:strVal val="#ppt_y"/>
                                          </p:val>
                                        </p:tav>
                                        <p:tav tm="100000">
                                          <p:val>
                                            <p:strVal val="#ppt_y"/>
                                          </p:val>
                                        </p:tav>
                                      </p:tavLst>
                                    </p:anim>
                                    <p:anim calcmode="lin" valueType="num">
                                      <p:cBhvr>
                                        <p:cTn id="12" dur="1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3" dur="1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 tmFilter="0,0; .5, 1; 1, 1"/>
                                        <p:tgtEl>
                                          <p:spTgt spid="5"/>
                                        </p:tgtEl>
                                      </p:cBhvr>
                                    </p:animEffect>
                                  </p:childTnLst>
                                </p:cTn>
                              </p:par>
                              <p:par>
                                <p:cTn id="15" presetID="1" presetClass="mediacall" presetSubtype="0" fill="hold" nodeType="withEffect">
                                  <p:stCondLst>
                                    <p:cond delay="0"/>
                                  </p:stCondLst>
                                  <p:childTnLst>
                                    <p:cmd type="call" cmd="playFrom(0.0)">
                                      <p:cBhvr>
                                        <p:cTn id="16" dur="2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7239000" cy="1143000"/>
          </a:xfrm>
        </p:spPr>
        <p:txBody>
          <a:bodyPr/>
          <a:lstStyle/>
          <a:p>
            <a:r>
              <a:rPr lang="en-US" dirty="0" smtClean="0">
                <a:solidFill>
                  <a:srgbClr val="FD6333"/>
                </a:solidFill>
                <a:latin typeface="Arial Rounded MT Bold" pitchFamily="34" charset="0"/>
              </a:rPr>
              <a:t>Captain Hook</a:t>
            </a:r>
            <a:endParaRPr lang="en-US" dirty="0">
              <a:solidFill>
                <a:srgbClr val="FD6333"/>
              </a:solidFill>
              <a:latin typeface="Arial Rounded MT Bold" pitchFamily="34" charset="0"/>
            </a:endParaRPr>
          </a:p>
        </p:txBody>
      </p:sp>
      <p:pic>
        <p:nvPicPr>
          <p:cNvPr id="15362" name="Picture 2" descr="http://kayedacus.files.wordpress.com/2009/09/captain-hook.jpg"/>
          <p:cNvPicPr>
            <a:picLocks noChangeAspect="1" noChangeArrowheads="1"/>
          </p:cNvPicPr>
          <p:nvPr/>
        </p:nvPicPr>
        <p:blipFill>
          <a:blip r:embed="rId4" cstate="print"/>
          <a:srcRect/>
          <a:stretch>
            <a:fillRect/>
          </a:stretch>
        </p:blipFill>
        <p:spPr bwMode="auto">
          <a:xfrm>
            <a:off x="4038600" y="990600"/>
            <a:ext cx="3770653" cy="4629150"/>
          </a:xfrm>
          <a:prstGeom prst="rect">
            <a:avLst/>
          </a:prstGeom>
          <a:noFill/>
        </p:spPr>
      </p:pic>
      <p:sp>
        <p:nvSpPr>
          <p:cNvPr id="5" name="TextBox 4"/>
          <p:cNvSpPr txBox="1"/>
          <p:nvPr/>
        </p:nvSpPr>
        <p:spPr>
          <a:xfrm>
            <a:off x="533400" y="2590800"/>
            <a:ext cx="3200400" cy="1477328"/>
          </a:xfrm>
          <a:prstGeom prst="rect">
            <a:avLst/>
          </a:prstGeom>
          <a:noFill/>
        </p:spPr>
        <p:txBody>
          <a:bodyPr wrap="square" rtlCol="0">
            <a:spAutoFit/>
          </a:bodyPr>
          <a:lstStyle/>
          <a:p>
            <a:r>
              <a:rPr lang="en-US" dirty="0" smtClean="0">
                <a:solidFill>
                  <a:srgbClr val="FD6333"/>
                </a:solidFill>
                <a:latin typeface="Arial Rounded MT Bold" pitchFamily="34" charset="0"/>
                <a:ea typeface="Batang" pitchFamily="18" charset="-127"/>
              </a:rPr>
              <a:t>Captain Hook was created by J.M Barrie and was cartooned by the Walt Disney Company. His enemy is Peter Pan.</a:t>
            </a:r>
            <a:endParaRPr lang="en-US" dirty="0">
              <a:latin typeface="Arial Rounded MT Bold" pitchFamily="34" charset="0"/>
              <a:ea typeface="Batang" pitchFamily="18" charset="-127"/>
            </a:endParaRPr>
          </a:p>
        </p:txBody>
      </p:sp>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dissolve">
                                      <p:cBhvr>
                                        <p:cTn id="7" dur="500"/>
                                        <p:tgtEl>
                                          <p:spTgt spid="15362"/>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5"/>
                                        </p:tgtEl>
                                        <p:attrNameLst>
                                          <p:attrName>style.visibility</p:attrName>
                                        </p:attrNameLst>
                                      </p:cBhvr>
                                      <p:to>
                                        <p:strVal val="visible"/>
                                      </p:to>
                                    </p:set>
                                    <p:anim calcmode="lin" valueType="num">
                                      <p:cBhvr>
                                        <p:cTn id="10" dur="2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1" dur="200" fill="hold"/>
                                        <p:tgtEl>
                                          <p:spTgt spid="5"/>
                                        </p:tgtEl>
                                        <p:attrNameLst>
                                          <p:attrName>ppt_y</p:attrName>
                                        </p:attrNameLst>
                                      </p:cBhvr>
                                      <p:tavLst>
                                        <p:tav tm="0">
                                          <p:val>
                                            <p:strVal val="#ppt_y"/>
                                          </p:val>
                                        </p:tav>
                                        <p:tav tm="100000">
                                          <p:val>
                                            <p:strVal val="#ppt_y"/>
                                          </p:val>
                                        </p:tav>
                                      </p:tavLst>
                                    </p:anim>
                                    <p:anim calcmode="lin" valueType="num">
                                      <p:cBhvr>
                                        <p:cTn id="12" dur="2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3" dur="2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4" dur="200" tmFilter="0,0; .5, 1; 1, 1"/>
                                        <p:tgtEl>
                                          <p:spTgt spid="5"/>
                                        </p:tgtEl>
                                      </p:cBhvr>
                                    </p:animEffect>
                                  </p:childTnLst>
                                </p:cTn>
                              </p:par>
                              <p:par>
                                <p:cTn id="15" presetID="1" presetClass="mediacall" presetSubtype="0" fill="hold" nodeType="withEffect">
                                  <p:stCondLst>
                                    <p:cond delay="0"/>
                                  </p:stCondLst>
                                  <p:childTnLst>
                                    <p:cmd type="call" cmd="playFrom(0.0)">
                                      <p:cBhvr>
                                        <p:cTn id="16" dur="4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                 </a:t>
            </a:r>
            <a:r>
              <a:rPr lang="en-US" dirty="0" smtClean="0">
                <a:solidFill>
                  <a:srgbClr val="00B050"/>
                </a:solidFill>
                <a:latin typeface="Arial Rounded MT Bold" pitchFamily="34" charset="0"/>
              </a:rPr>
              <a:t>Fun Time!!!!!</a:t>
            </a:r>
            <a:endParaRPr lang="en-US" dirty="0">
              <a:solidFill>
                <a:srgbClr val="00B050"/>
              </a:solidFill>
              <a:latin typeface="Arial Rounded MT Bold" pitchFamily="34" charset="0"/>
            </a:endParaRPr>
          </a:p>
        </p:txBody>
      </p:sp>
      <p:sp>
        <p:nvSpPr>
          <p:cNvPr id="3" name="Content Placeholder 2"/>
          <p:cNvSpPr>
            <a:spLocks noGrp="1"/>
          </p:cNvSpPr>
          <p:nvPr>
            <p:ph idx="1"/>
          </p:nvPr>
        </p:nvSpPr>
        <p:spPr>
          <a:xfrm>
            <a:off x="304800" y="1447800"/>
            <a:ext cx="8382000" cy="5410200"/>
          </a:xfrm>
        </p:spPr>
        <p:txBody>
          <a:bodyPr>
            <a:normAutofit fontScale="55000" lnSpcReduction="20000"/>
          </a:bodyPr>
          <a:lstStyle/>
          <a:p>
            <a:pPr>
              <a:buNone/>
            </a:pPr>
            <a:r>
              <a:rPr lang="en-US" u="sng" dirty="0" smtClean="0">
                <a:latin typeface="Arial Rounded MT Bold" pitchFamily="34" charset="0"/>
                <a:ea typeface="Batang" pitchFamily="18" charset="-127"/>
              </a:rPr>
              <a:t>Jumble words</a:t>
            </a:r>
          </a:p>
          <a:p>
            <a:pPr>
              <a:buNone/>
            </a:pPr>
            <a:r>
              <a:rPr lang="en-US" dirty="0" smtClean="0">
                <a:latin typeface="Arial Rounded MT Bold" pitchFamily="34" charset="0"/>
                <a:ea typeface="Batang" pitchFamily="18" charset="-127"/>
              </a:rPr>
              <a:t>Ckmeyi</a:t>
            </a:r>
          </a:p>
          <a:p>
            <a:pPr>
              <a:buNone/>
            </a:pPr>
            <a:r>
              <a:rPr lang="en-US" dirty="0" smtClean="0">
                <a:latin typeface="Arial Rounded MT Bold" pitchFamily="34" charset="0"/>
                <a:ea typeface="Batang" pitchFamily="18" charset="-127"/>
              </a:rPr>
              <a:t>lirae</a:t>
            </a:r>
          </a:p>
          <a:p>
            <a:pPr>
              <a:buNone/>
            </a:pPr>
            <a:r>
              <a:rPr lang="en-US" dirty="0" err="1" smtClean="0">
                <a:latin typeface="Arial Rounded MT Bold" pitchFamily="34" charset="0"/>
                <a:ea typeface="Batang" pitchFamily="18" charset="-127"/>
              </a:rPr>
              <a:t>Fogyo</a:t>
            </a:r>
            <a:endParaRPr lang="en-US" dirty="0" smtClean="0">
              <a:latin typeface="Arial Rounded MT Bold" pitchFamily="34" charset="0"/>
              <a:ea typeface="Batang" pitchFamily="18" charset="-127"/>
            </a:endParaRPr>
          </a:p>
          <a:p>
            <a:pPr>
              <a:buNone/>
            </a:pPr>
            <a:r>
              <a:rPr lang="en-US" dirty="0" smtClean="0">
                <a:latin typeface="Arial Rounded MT Bold" pitchFamily="34" charset="0"/>
                <a:ea typeface="Batang" pitchFamily="18" charset="-127"/>
              </a:rPr>
              <a:t>erdcnileal </a:t>
            </a:r>
          </a:p>
          <a:p>
            <a:pPr>
              <a:buNone/>
            </a:pPr>
            <a:r>
              <a:rPr lang="en-US" dirty="0" smtClean="0">
                <a:latin typeface="Arial Rounded MT Bold" pitchFamily="34" charset="0"/>
                <a:ea typeface="Batang" pitchFamily="18" charset="-127"/>
              </a:rPr>
              <a:t>Hopaaitonkc</a:t>
            </a:r>
          </a:p>
          <a:p>
            <a:pPr>
              <a:buNone/>
            </a:pPr>
            <a:r>
              <a:rPr lang="en-US" dirty="0" smtClean="0">
                <a:latin typeface="Arial Rounded MT Bold" pitchFamily="34" charset="0"/>
                <a:ea typeface="Batang" pitchFamily="18" charset="-127"/>
              </a:rPr>
              <a:t>ultop</a:t>
            </a:r>
          </a:p>
          <a:p>
            <a:pPr>
              <a:buNone/>
            </a:pPr>
            <a:r>
              <a:rPr lang="en-US" dirty="0" smtClean="0">
                <a:latin typeface="Arial Rounded MT Bold" pitchFamily="34" charset="0"/>
                <a:ea typeface="Batang" pitchFamily="18" charset="-127"/>
              </a:rPr>
              <a:t> oro</a:t>
            </a:r>
          </a:p>
          <a:p>
            <a:pPr>
              <a:buNone/>
            </a:pPr>
            <a:r>
              <a:rPr lang="en-US" dirty="0" smtClean="0">
                <a:latin typeface="Arial Rounded MT Bold" pitchFamily="34" charset="0"/>
                <a:ea typeface="Batang" pitchFamily="18" charset="-127"/>
              </a:rPr>
              <a:t>bkntilelre                             </a:t>
            </a:r>
          </a:p>
          <a:p>
            <a:pPr>
              <a:buNone/>
            </a:pPr>
            <a:r>
              <a:rPr lang="en-US" dirty="0" smtClean="0">
                <a:latin typeface="Arial Rounded MT Bold" pitchFamily="34" charset="0"/>
                <a:ea typeface="Batang" pitchFamily="18" charset="-127"/>
              </a:rPr>
              <a:t>nineim</a:t>
            </a:r>
          </a:p>
          <a:p>
            <a:pPr>
              <a:buNone/>
            </a:pPr>
            <a:r>
              <a:rPr lang="en-US" dirty="0" smtClean="0">
                <a:latin typeface="Arial Rounded MT Bold" pitchFamily="34" charset="0"/>
                <a:ea typeface="Batang" pitchFamily="18" charset="-127"/>
              </a:rPr>
              <a:t>Dweyn</a:t>
            </a:r>
          </a:p>
          <a:p>
            <a:pPr>
              <a:buNone/>
            </a:pPr>
            <a:r>
              <a:rPr lang="en-US" dirty="0" smtClean="0">
                <a:latin typeface="Arial Rounded MT Bold" pitchFamily="34" charset="0"/>
                <a:ea typeface="Batang" pitchFamily="18" charset="-127"/>
              </a:rPr>
              <a:t>Teerpnap</a:t>
            </a:r>
          </a:p>
          <a:p>
            <a:pPr>
              <a:buNone/>
            </a:pPr>
            <a:r>
              <a:rPr lang="en-US" dirty="0" smtClean="0">
                <a:latin typeface="Arial Rounded MT Bold" pitchFamily="34" charset="0"/>
                <a:ea typeface="Batang" pitchFamily="18" charset="-127"/>
              </a:rPr>
              <a:t>Onddal</a:t>
            </a:r>
          </a:p>
          <a:p>
            <a:pPr>
              <a:buNone/>
            </a:pPr>
            <a:r>
              <a:rPr lang="en-US" dirty="0" smtClean="0">
                <a:latin typeface="Arial Rounded MT Bold" pitchFamily="34" charset="0"/>
                <a:ea typeface="Batang" pitchFamily="18" charset="-127"/>
              </a:rPr>
              <a:t>Adiys </a:t>
            </a:r>
          </a:p>
          <a:p>
            <a:pPr>
              <a:buNone/>
            </a:pPr>
            <a:r>
              <a:rPr lang="en-US" dirty="0" smtClean="0">
                <a:latin typeface="Arial Rounded MT Bold" pitchFamily="34" charset="0"/>
                <a:ea typeface="Batang" pitchFamily="18" charset="-127"/>
              </a:rPr>
              <a:t>Oreeye</a:t>
            </a:r>
          </a:p>
          <a:p>
            <a:pPr>
              <a:buNone/>
            </a:pPr>
            <a:r>
              <a:rPr lang="en-US" dirty="0" smtClean="0">
                <a:latin typeface="Arial Rounded MT Bold" pitchFamily="34" charset="0"/>
                <a:ea typeface="Batang" pitchFamily="18" charset="-127"/>
              </a:rPr>
              <a:t>Gpitle</a:t>
            </a:r>
          </a:p>
          <a:p>
            <a:pPr>
              <a:buNone/>
            </a:pPr>
            <a:r>
              <a:rPr lang="en-US" dirty="0" smtClean="0">
                <a:latin typeface="Arial Rounded MT Bold" pitchFamily="34" charset="0"/>
                <a:ea typeface="Batang" pitchFamily="18" charset="-127"/>
              </a:rPr>
              <a:t>Mjasnie</a:t>
            </a:r>
          </a:p>
          <a:p>
            <a:pPr>
              <a:buNone/>
            </a:pPr>
            <a:r>
              <a:rPr lang="en-US" dirty="0" smtClean="0">
                <a:latin typeface="Arial Rounded MT Bold" pitchFamily="34" charset="0"/>
                <a:ea typeface="Batang" pitchFamily="18" charset="-127"/>
              </a:rPr>
              <a:t>Gakna</a:t>
            </a:r>
          </a:p>
          <a:p>
            <a:pPr>
              <a:buNone/>
            </a:pPr>
            <a:r>
              <a:rPr lang="en-US" dirty="0" smtClean="0">
                <a:latin typeface="Arial Rounded MT Bold" pitchFamily="34" charset="0"/>
                <a:ea typeface="Batang" pitchFamily="18" charset="-127"/>
              </a:rPr>
              <a:t>Briatb</a:t>
            </a:r>
          </a:p>
          <a:p>
            <a:pPr>
              <a:buNone/>
            </a:pPr>
            <a:r>
              <a:rPr lang="en-US" dirty="0" smtClean="0">
                <a:latin typeface="Arial Rounded MT Bold" pitchFamily="34" charset="0"/>
                <a:ea typeface="Batang" pitchFamily="18" charset="-127"/>
              </a:rPr>
              <a:t>Hsoniewwt</a:t>
            </a:r>
          </a:p>
          <a:p>
            <a:pPr>
              <a:buNone/>
            </a:pPr>
            <a:r>
              <a:rPr lang="en-US" dirty="0" smtClean="0">
                <a:latin typeface="Arial Rounded MT Bold" pitchFamily="34" charset="0"/>
                <a:ea typeface="Batang" pitchFamily="18" charset="-127"/>
              </a:rPr>
              <a:t>ybesnpegualieyt</a:t>
            </a:r>
          </a:p>
          <a:p>
            <a:pPr>
              <a:buNone/>
            </a:pPr>
            <a:endParaRPr lang="en-US" dirty="0" smtClean="0">
              <a:latin typeface="Arial Rounded MT Bold" pitchFamily="34" charset="0"/>
              <a:ea typeface="Batang" pitchFamily="18" charset="-127"/>
            </a:endParaRPr>
          </a:p>
          <a:p>
            <a:pPr>
              <a:buNone/>
            </a:pPr>
            <a:endParaRPr lang="en-US" dirty="0" smtClean="0">
              <a:latin typeface="Arial Rounded MT Bold" pitchFamily="34" charset="0"/>
              <a:ea typeface="Batang" pitchFamily="18" charset="-127"/>
            </a:endParaRPr>
          </a:p>
          <a:p>
            <a:pPr>
              <a:buNone/>
            </a:pPr>
            <a:endParaRPr lang="en-US" u="sng" dirty="0" smtClean="0"/>
          </a:p>
          <a:p>
            <a:pPr>
              <a:buNone/>
            </a:pPr>
            <a:endParaRPr lang="en-US" u="sng" dirty="0" smtClean="0"/>
          </a:p>
          <a:p>
            <a:pPr>
              <a:buNone/>
            </a:pPr>
            <a:endParaRPr lang="en-US" u="sng" dirty="0" smtClean="0"/>
          </a:p>
          <a:p>
            <a:pPr>
              <a:buNone/>
            </a:pPr>
            <a:endParaRPr lang="en-US" u="sng" dirty="0" smtClean="0"/>
          </a:p>
          <a:p>
            <a:pPr>
              <a:buNone/>
            </a:pPr>
            <a:endParaRPr lang="en-US" u="sng" dirty="0" smtClean="0"/>
          </a:p>
          <a:p>
            <a:pPr>
              <a:buNone/>
            </a:pPr>
            <a:endParaRPr lang="en-US" u="sng" dirty="0" smtClean="0"/>
          </a:p>
          <a:p>
            <a:pPr>
              <a:buNone/>
            </a:pPr>
            <a:endParaRPr lang="en-US" u="sng" dirty="0"/>
          </a:p>
        </p:txBody>
      </p:sp>
      <p:sp>
        <p:nvSpPr>
          <p:cNvPr id="4" name="Rectangle 3"/>
          <p:cNvSpPr/>
          <p:nvPr/>
        </p:nvSpPr>
        <p:spPr>
          <a:xfrm>
            <a:off x="30480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1.</a:t>
            </a:r>
            <a:endParaRPr lang="en-US" sz="800" b="1" dirty="0">
              <a:solidFill>
                <a:srgbClr val="FFFF00"/>
              </a:solidFill>
            </a:endParaRPr>
          </a:p>
        </p:txBody>
      </p:sp>
      <p:sp>
        <p:nvSpPr>
          <p:cNvPr id="5" name="Rectangle 4"/>
          <p:cNvSpPr/>
          <p:nvPr/>
        </p:nvSpPr>
        <p:spPr>
          <a:xfrm>
            <a:off x="3048000" y="23622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3048000" y="2667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3048000" y="29718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3048000" y="3581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0480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2.</a:t>
            </a:r>
            <a:endParaRPr lang="en-US" sz="900" b="1" dirty="0">
              <a:solidFill>
                <a:srgbClr val="FFFF00"/>
              </a:solidFill>
            </a:endParaRPr>
          </a:p>
        </p:txBody>
      </p:sp>
      <p:sp>
        <p:nvSpPr>
          <p:cNvPr id="10" name="Rectangle 9"/>
          <p:cNvSpPr/>
          <p:nvPr/>
        </p:nvSpPr>
        <p:spPr>
          <a:xfrm>
            <a:off x="33528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6576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9624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45720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4267200" y="3276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33528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36576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39624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42672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4572000" y="2057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3962400" y="29718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2.</a:t>
            </a:r>
            <a:endParaRPr lang="en-US" sz="800" b="1" dirty="0">
              <a:solidFill>
                <a:srgbClr val="FFFF00"/>
              </a:solidFill>
            </a:endParaRPr>
          </a:p>
        </p:txBody>
      </p:sp>
      <p:sp>
        <p:nvSpPr>
          <p:cNvPr id="21" name="Rectangle 20"/>
          <p:cNvSpPr/>
          <p:nvPr/>
        </p:nvSpPr>
        <p:spPr>
          <a:xfrm>
            <a:off x="3962400" y="3581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962400" y="38862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4572000" y="29718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3.</a:t>
            </a:r>
            <a:endParaRPr lang="en-US" sz="800" b="1" dirty="0">
              <a:solidFill>
                <a:srgbClr val="FFFF00"/>
              </a:solidFill>
            </a:endParaRPr>
          </a:p>
        </p:txBody>
      </p:sp>
      <p:sp>
        <p:nvSpPr>
          <p:cNvPr id="24" name="Rectangle 23"/>
          <p:cNvSpPr/>
          <p:nvPr/>
        </p:nvSpPr>
        <p:spPr>
          <a:xfrm>
            <a:off x="4572000" y="3581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4572000" y="38862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p:cNvSpPr/>
          <p:nvPr/>
        </p:nvSpPr>
        <p:spPr>
          <a:xfrm>
            <a:off x="4267200" y="4191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3.</a:t>
            </a:r>
            <a:endParaRPr lang="en-US" sz="800" b="1" dirty="0">
              <a:solidFill>
                <a:srgbClr val="FFFF00"/>
              </a:solidFill>
            </a:endParaRPr>
          </a:p>
        </p:txBody>
      </p:sp>
      <p:sp>
        <p:nvSpPr>
          <p:cNvPr id="27" name="Rectangle 26"/>
          <p:cNvSpPr/>
          <p:nvPr/>
        </p:nvSpPr>
        <p:spPr>
          <a:xfrm>
            <a:off x="4572000" y="4191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4876800" y="4191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5181600" y="4191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4876800" y="3581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rgbClr val="FFFF00"/>
                </a:solidFill>
              </a:rPr>
              <a:t>4.</a:t>
            </a:r>
            <a:endParaRPr lang="en-US" sz="800" b="1" dirty="0">
              <a:solidFill>
                <a:srgbClr val="FFFF00"/>
              </a:solidFill>
            </a:endParaRPr>
          </a:p>
        </p:txBody>
      </p:sp>
      <p:sp>
        <p:nvSpPr>
          <p:cNvPr id="31" name="Rectangle 30"/>
          <p:cNvSpPr/>
          <p:nvPr/>
        </p:nvSpPr>
        <p:spPr>
          <a:xfrm>
            <a:off x="5486400" y="41910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4876800" y="38862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4876800" y="44958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4876800" y="51054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4876800" y="4800600"/>
            <a:ext cx="304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38" name="Table 37"/>
          <p:cNvGraphicFramePr>
            <a:graphicFrameLocks noGrp="1"/>
          </p:cNvGraphicFramePr>
          <p:nvPr/>
        </p:nvGraphicFramePr>
        <p:xfrm>
          <a:off x="2057400" y="4686300"/>
          <a:ext cx="2590800" cy="2171700"/>
        </p:xfrm>
        <a:graphic>
          <a:graphicData uri="http://schemas.openxmlformats.org/drawingml/2006/table">
            <a:tbl>
              <a:tblPr firstRow="1" bandRow="1">
                <a:tableStyleId>{5C22544A-7EE6-4342-B048-85BDC9FD1C3A}</a:tableStyleId>
              </a:tblPr>
              <a:tblGrid>
                <a:gridCol w="1354282"/>
                <a:gridCol w="1236518"/>
              </a:tblGrid>
              <a:tr h="250582">
                <a:tc>
                  <a:txBody>
                    <a:bodyPr/>
                    <a:lstStyle/>
                    <a:p>
                      <a:r>
                        <a:rPr lang="en-US" dirty="0" smtClean="0">
                          <a:latin typeface="Batang" pitchFamily="18" charset="-127"/>
                          <a:ea typeface="Batang" pitchFamily="18" charset="-127"/>
                        </a:rPr>
                        <a:t>Across</a:t>
                      </a:r>
                      <a:endParaRPr lang="en-US" dirty="0">
                        <a:latin typeface="Batang" pitchFamily="18" charset="-127"/>
                        <a:ea typeface="Batang" pitchFamily="18" charset="-127"/>
                      </a:endParaRPr>
                    </a:p>
                  </a:txBody>
                  <a:tcPr/>
                </a:tc>
                <a:tc>
                  <a:txBody>
                    <a:bodyPr/>
                    <a:lstStyle/>
                    <a:p>
                      <a:r>
                        <a:rPr lang="en-US" dirty="0" smtClean="0">
                          <a:latin typeface="Batang" pitchFamily="18" charset="-127"/>
                          <a:ea typeface="Batang" pitchFamily="18" charset="-127"/>
                        </a:rPr>
                        <a:t>Down</a:t>
                      </a:r>
                      <a:endParaRPr lang="en-US" dirty="0">
                        <a:latin typeface="Batang" pitchFamily="18" charset="-127"/>
                        <a:ea typeface="Batang" pitchFamily="18" charset="-127"/>
                      </a:endParaRPr>
                    </a:p>
                  </a:txBody>
                  <a:tcPr/>
                </a:tc>
              </a:tr>
              <a:tr h="173798">
                <a:tc>
                  <a:txBody>
                    <a:bodyPr/>
                    <a:lstStyle/>
                    <a:p>
                      <a:r>
                        <a:rPr lang="en-US" sz="1050" dirty="0" smtClean="0">
                          <a:latin typeface="Arial Rounded MT Bold" pitchFamily="34" charset="0"/>
                          <a:ea typeface="Batang" pitchFamily="18" charset="-127"/>
                        </a:rPr>
                        <a:t>1. A female with</a:t>
                      </a:r>
                      <a:r>
                        <a:rPr lang="en-US" sz="1050" baseline="0" dirty="0" smtClean="0">
                          <a:latin typeface="Arial Rounded MT Bold" pitchFamily="34" charset="0"/>
                          <a:ea typeface="Batang" pitchFamily="18" charset="-127"/>
                        </a:rPr>
                        <a:t> a pink bow</a:t>
                      </a:r>
                      <a:endParaRPr lang="en-US" sz="1050" dirty="0">
                        <a:latin typeface="Arial Rounded MT Bold" pitchFamily="34" charset="0"/>
                        <a:ea typeface="Batang" pitchFamily="18" charset="-127"/>
                      </a:endParaRPr>
                    </a:p>
                  </a:txBody>
                  <a:tcPr/>
                </a:tc>
                <a:tc>
                  <a:txBody>
                    <a:bodyPr/>
                    <a:lstStyle/>
                    <a:p>
                      <a:r>
                        <a:rPr lang="en-US" sz="1050" dirty="0" smtClean="0">
                          <a:latin typeface="Arial Rounded MT Bold" pitchFamily="34" charset="0"/>
                          <a:ea typeface="Batang" pitchFamily="18" charset="-127"/>
                        </a:rPr>
                        <a:t>1. </a:t>
                      </a:r>
                      <a:r>
                        <a:rPr lang="en-US" sz="1050" baseline="0" dirty="0" smtClean="0">
                          <a:latin typeface="Arial Rounded MT Bold" pitchFamily="34" charset="0"/>
                          <a:ea typeface="Batang" pitchFamily="18" charset="-127"/>
                        </a:rPr>
                        <a:t> A male mouse</a:t>
                      </a:r>
                      <a:endParaRPr lang="en-US" sz="1050" dirty="0">
                        <a:latin typeface="Arial Rounded MT Bold" pitchFamily="34" charset="0"/>
                        <a:ea typeface="Batang" pitchFamily="18" charset="-127"/>
                      </a:endParaRPr>
                    </a:p>
                  </a:txBody>
                  <a:tcPr/>
                </a:tc>
              </a:tr>
              <a:tr h="172275">
                <a:tc>
                  <a:txBody>
                    <a:bodyPr/>
                    <a:lstStyle/>
                    <a:p>
                      <a:r>
                        <a:rPr lang="en-US" sz="1050" dirty="0" smtClean="0">
                          <a:latin typeface="Arial Rounded MT Bold" pitchFamily="34" charset="0"/>
                          <a:ea typeface="Batang" pitchFamily="18" charset="-127"/>
                        </a:rPr>
                        <a:t>2.</a:t>
                      </a:r>
                      <a:r>
                        <a:rPr lang="en-US" sz="1050" baseline="0" dirty="0" smtClean="0">
                          <a:latin typeface="Arial Rounded MT Bold" pitchFamily="34" charset="0"/>
                          <a:ea typeface="Batang" pitchFamily="18" charset="-127"/>
                        </a:rPr>
                        <a:t> A gloomy character</a:t>
                      </a:r>
                      <a:endParaRPr lang="en-US" sz="1050" dirty="0">
                        <a:latin typeface="Arial Rounded MT Bold" pitchFamily="34" charset="0"/>
                        <a:ea typeface="Batang" pitchFamily="18" charset="-127"/>
                      </a:endParaRPr>
                    </a:p>
                  </a:txBody>
                  <a:tcPr/>
                </a:tc>
                <a:tc>
                  <a:txBody>
                    <a:bodyPr/>
                    <a:lstStyle/>
                    <a:p>
                      <a:r>
                        <a:rPr lang="en-US" sz="1050" dirty="0" smtClean="0">
                          <a:latin typeface="Arial Rounded MT Bold" pitchFamily="34" charset="0"/>
                          <a:ea typeface="Batang" pitchFamily="18" charset="-127"/>
                        </a:rPr>
                        <a:t>2.</a:t>
                      </a:r>
                      <a:r>
                        <a:rPr lang="en-US" sz="1050" baseline="0" dirty="0" smtClean="0">
                          <a:latin typeface="Arial Rounded MT Bold" pitchFamily="34" charset="0"/>
                          <a:ea typeface="Batang" pitchFamily="18" charset="-127"/>
                        </a:rPr>
                        <a:t> A honey lover</a:t>
                      </a:r>
                      <a:endParaRPr lang="en-US" sz="1050" dirty="0">
                        <a:latin typeface="Arial Rounded MT Bold" pitchFamily="34" charset="0"/>
                        <a:ea typeface="Batang" pitchFamily="18" charset="-127"/>
                      </a:endParaRPr>
                    </a:p>
                  </a:txBody>
                  <a:tcPr/>
                </a:tc>
              </a:tr>
              <a:tr h="2819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dirty="0" smtClean="0">
                          <a:latin typeface="Arial Rounded MT Bold" pitchFamily="34" charset="0"/>
                          <a:ea typeface="Batang" pitchFamily="18" charset="-127"/>
                        </a:rPr>
                        <a:t>3. A girl in a blue dress</a:t>
                      </a:r>
                    </a:p>
                    <a:p>
                      <a:endParaRPr lang="en-US" sz="1050" dirty="0">
                        <a:latin typeface="Arial Rounded MT Bold" pitchFamily="34" charset="0"/>
                        <a:ea typeface="Batang" pitchFamily="18" charset="-127"/>
                      </a:endParaRPr>
                    </a:p>
                  </a:txBody>
                  <a:tcPr/>
                </a:tc>
                <a:tc>
                  <a:txBody>
                    <a:bodyPr/>
                    <a:lstStyle/>
                    <a:p>
                      <a:r>
                        <a:rPr lang="en-US" sz="1050" dirty="0" smtClean="0">
                          <a:latin typeface="Arial Rounded MT Bold" pitchFamily="34" charset="0"/>
                          <a:ea typeface="Batang" pitchFamily="18" charset="-127"/>
                        </a:rPr>
                        <a:t>3. A princess in</a:t>
                      </a:r>
                      <a:r>
                        <a:rPr lang="en-US" sz="1050" baseline="0" dirty="0" smtClean="0">
                          <a:latin typeface="Arial Rounded MT Bold" pitchFamily="34" charset="0"/>
                          <a:ea typeface="Batang" pitchFamily="18" charset="-127"/>
                        </a:rPr>
                        <a:t> a yellow dress</a:t>
                      </a:r>
                      <a:endParaRPr lang="en-US" sz="1050" dirty="0">
                        <a:latin typeface="Arial Rounded MT Bold" pitchFamily="34" charset="0"/>
                        <a:ea typeface="Batang" pitchFamily="18" charset="-127"/>
                      </a:endParaRPr>
                    </a:p>
                  </a:txBody>
                  <a:tcPr/>
                </a:tc>
              </a:tr>
              <a:tr h="281904">
                <a:tc>
                  <a:txBody>
                    <a:bodyPr/>
                    <a:lstStyle/>
                    <a:p>
                      <a:endParaRPr lang="en-US" sz="1050" dirty="0">
                        <a:latin typeface="Arial Rounded MT Bold" pitchFamily="34" charset="0"/>
                        <a:ea typeface="Batang" pitchFamily="18" charset="-127"/>
                      </a:endParaRPr>
                    </a:p>
                  </a:txBody>
                  <a:tcPr/>
                </a:tc>
                <a:tc>
                  <a:txBody>
                    <a:bodyPr/>
                    <a:lstStyle/>
                    <a:p>
                      <a:r>
                        <a:rPr lang="en-US" sz="1050" dirty="0" smtClean="0">
                          <a:latin typeface="Arial Rounded MT Bold" pitchFamily="34" charset="0"/>
                          <a:ea typeface="Batang" pitchFamily="18" charset="-127"/>
                        </a:rPr>
                        <a:t>4. A duck that wears</a:t>
                      </a:r>
                      <a:r>
                        <a:rPr lang="en-US" sz="1050" baseline="0" dirty="0" smtClean="0">
                          <a:latin typeface="Arial Rounded MT Bold" pitchFamily="34" charset="0"/>
                          <a:ea typeface="Batang" pitchFamily="18" charset="-127"/>
                        </a:rPr>
                        <a:t> blue</a:t>
                      </a:r>
                      <a:endParaRPr lang="en-US" sz="1050" dirty="0">
                        <a:latin typeface="Arial Rounded MT Bold" pitchFamily="34" charset="0"/>
                        <a:ea typeface="Batang" pitchFamily="18" charset="-127"/>
                      </a:endParaRPr>
                    </a:p>
                  </a:txBody>
                  <a:tcPr/>
                </a:tc>
              </a:tr>
            </a:tbl>
          </a:graphicData>
        </a:graphic>
      </p:graphicFrame>
      <p:graphicFrame>
        <p:nvGraphicFramePr>
          <p:cNvPr id="40" name="Table 39"/>
          <p:cNvGraphicFramePr>
            <a:graphicFrameLocks noGrp="1"/>
          </p:cNvGraphicFramePr>
          <p:nvPr/>
        </p:nvGraphicFramePr>
        <p:xfrm>
          <a:off x="5867400" y="2743200"/>
          <a:ext cx="2286000" cy="2179320"/>
        </p:xfrm>
        <a:graphic>
          <a:graphicData uri="http://schemas.openxmlformats.org/drawingml/2006/table">
            <a:tbl>
              <a:tblPr firstRow="1" bandRow="1">
                <a:tableStyleId>{5C22544A-7EE6-4342-B048-85BDC9FD1C3A}</a:tableStyleId>
              </a:tblPr>
              <a:tblGrid>
                <a:gridCol w="838200"/>
                <a:gridCol w="685800"/>
                <a:gridCol w="762000"/>
              </a:tblGrid>
              <a:tr h="685800">
                <a:tc>
                  <a:txBody>
                    <a:bodyPr/>
                    <a:lstStyle/>
                    <a:p>
                      <a:endParaRPr lang="en-US" dirty="0"/>
                    </a:p>
                  </a:txBody>
                  <a:tcPr/>
                </a:tc>
                <a:tc>
                  <a:txBody>
                    <a:bodyPr/>
                    <a:lstStyle/>
                    <a:p>
                      <a:endParaRPr lang="en-US" dirty="0"/>
                    </a:p>
                  </a:txBody>
                  <a:tcPr/>
                </a:tc>
                <a:tc>
                  <a:txBody>
                    <a:bodyPr/>
                    <a:lstStyle/>
                    <a:p>
                      <a:endParaRPr lang="en-US" dirty="0"/>
                    </a:p>
                  </a:txBody>
                  <a:tcPr/>
                </a:tc>
              </a:tr>
              <a:tr h="746760">
                <a:tc>
                  <a:txBody>
                    <a:bodyPr/>
                    <a:lstStyle/>
                    <a:p>
                      <a:endParaRPr lang="en-US" dirty="0"/>
                    </a:p>
                  </a:txBody>
                  <a:tcPr/>
                </a:tc>
                <a:tc>
                  <a:txBody>
                    <a:bodyPr/>
                    <a:lstStyle/>
                    <a:p>
                      <a:endParaRPr lang="en-US" dirty="0"/>
                    </a:p>
                  </a:txBody>
                  <a:tcPr/>
                </a:tc>
                <a:tc>
                  <a:txBody>
                    <a:bodyPr/>
                    <a:lstStyle/>
                    <a:p>
                      <a:endParaRPr lang="en-US" dirty="0"/>
                    </a:p>
                  </a:txBody>
                  <a:tcPr/>
                </a:tc>
              </a:tr>
              <a:tr h="74676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41" name="TextBox 40"/>
          <p:cNvSpPr txBox="1"/>
          <p:nvPr/>
        </p:nvSpPr>
        <p:spPr>
          <a:xfrm>
            <a:off x="6019800" y="1676400"/>
            <a:ext cx="2133600" cy="369332"/>
          </a:xfrm>
          <a:prstGeom prst="rect">
            <a:avLst/>
          </a:prstGeom>
          <a:noFill/>
        </p:spPr>
        <p:txBody>
          <a:bodyPr wrap="square" rtlCol="0">
            <a:spAutoFit/>
          </a:bodyPr>
          <a:lstStyle/>
          <a:p>
            <a:r>
              <a:rPr lang="en-US" dirty="0" smtClean="0"/>
              <a:t>        </a:t>
            </a:r>
            <a:r>
              <a:rPr lang="en-US" dirty="0" smtClean="0">
                <a:latin typeface="Arial Rounded MT Bold" pitchFamily="34" charset="0"/>
                <a:ea typeface="Batang" pitchFamily="18" charset="-127"/>
              </a:rPr>
              <a:t>Tic Tac Toe</a:t>
            </a:r>
            <a:endParaRPr lang="en-US" dirty="0">
              <a:latin typeface="Arial Rounded MT Bold" pitchFamily="34" charset="0"/>
              <a:ea typeface="Batang" pitchFamily="18" charset="-127"/>
            </a:endParaRPr>
          </a:p>
        </p:txBody>
      </p:sp>
      <p:sp>
        <p:nvSpPr>
          <p:cNvPr id="42" name="Down Arrow 41"/>
          <p:cNvSpPr/>
          <p:nvPr/>
        </p:nvSpPr>
        <p:spPr>
          <a:xfrm>
            <a:off x="7391400" y="2209800"/>
            <a:ext cx="3048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Recorded Sound">
            <a:hlinkClick r:id="" action="ppaction://media"/>
          </p:cNvPr>
          <p:cNvPicPr>
            <a:picLocks noRot="1" noChangeAspect="1"/>
          </p:cNvPicPr>
          <p:nvPr>
            <a:wavAudioFile r:embed="rId1" name="Recorded Sound"/>
          </p:nvPr>
        </p:nvPicPr>
        <p:blipFill>
          <a:blip r:embed="rId4" cstate="print"/>
          <a:stretch>
            <a:fillRect/>
          </a:stretch>
        </p:blipFill>
        <p:spPr>
          <a:xfrm>
            <a:off x="8001000" y="6705600"/>
            <a:ext cx="152400" cy="1524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par>
                                <p:cTn id="11" presetID="1" presetClass="mediacall" presetSubtype="0" fill="hold" nodeType="withEffect">
                                  <p:stCondLst>
                                    <p:cond delay="0"/>
                                  </p:stCondLst>
                                  <p:childTnLst>
                                    <p:cmd type="call" cmd="playFrom(0.0)">
                                      <p:cBhvr>
                                        <p:cTn id="12" dur="2000" fill="hold"/>
                                        <p:tgtEl>
                                          <p:spTgt spid="4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3"/>
                </p:tgtEl>
              </p:cMediaNode>
            </p:audio>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solidFill>
                  <a:srgbClr val="00B050"/>
                </a:solidFill>
                <a:latin typeface="Arial Rounded MT Bold" pitchFamily="34" charset="0"/>
              </a:rPr>
              <a:t>Answers</a:t>
            </a:r>
            <a:endParaRPr lang="en-US" dirty="0">
              <a:solidFill>
                <a:srgbClr val="00B050"/>
              </a:solidFill>
              <a:latin typeface="Arial Rounded MT Bold" pitchFamily="34" charset="0"/>
            </a:endParaRPr>
          </a:p>
        </p:txBody>
      </p:sp>
      <p:sp>
        <p:nvSpPr>
          <p:cNvPr id="3" name="Content Placeholder 2"/>
          <p:cNvSpPr>
            <a:spLocks noGrp="1"/>
          </p:cNvSpPr>
          <p:nvPr>
            <p:ph idx="1"/>
          </p:nvPr>
        </p:nvSpPr>
        <p:spPr/>
        <p:txBody>
          <a:bodyPr>
            <a:normAutofit fontScale="47500" lnSpcReduction="20000"/>
          </a:bodyPr>
          <a:lstStyle/>
          <a:p>
            <a:pPr>
              <a:buNone/>
            </a:pPr>
            <a:r>
              <a:rPr lang="en-US" dirty="0" smtClean="0">
                <a:latin typeface="Arial Rounded MT Bold" pitchFamily="34" charset="0"/>
                <a:ea typeface="Batang" pitchFamily="18" charset="-127"/>
              </a:rPr>
              <a:t>Jumble answers:                      Cross word answers:</a:t>
            </a:r>
          </a:p>
          <a:p>
            <a:pPr>
              <a:buNone/>
            </a:pPr>
            <a:r>
              <a:rPr lang="en-US" dirty="0" smtClean="0">
                <a:latin typeface="Arial Rounded MT Bold" pitchFamily="34" charset="0"/>
                <a:ea typeface="Batang" pitchFamily="18" charset="-127"/>
              </a:rPr>
              <a:t>1.Mickey                                     Across:                      Down:</a:t>
            </a:r>
          </a:p>
          <a:p>
            <a:pPr>
              <a:buNone/>
            </a:pPr>
            <a:r>
              <a:rPr lang="en-US" dirty="0" smtClean="0">
                <a:latin typeface="Arial Rounded MT Bold" pitchFamily="34" charset="0"/>
                <a:ea typeface="Batang" pitchFamily="18" charset="-127"/>
              </a:rPr>
              <a:t>2.Ariel                                        1. Minnie                   1. Mickey</a:t>
            </a:r>
          </a:p>
          <a:p>
            <a:pPr>
              <a:buNone/>
            </a:pPr>
            <a:r>
              <a:rPr lang="en-US" dirty="0" smtClean="0">
                <a:latin typeface="Arial Rounded MT Bold" pitchFamily="34" charset="0"/>
                <a:ea typeface="Batang" pitchFamily="18" charset="-127"/>
              </a:rPr>
              <a:t>3.Goofy                                      2. Eeyore                  2. Pooh</a:t>
            </a:r>
          </a:p>
          <a:p>
            <a:pPr>
              <a:buNone/>
            </a:pPr>
            <a:r>
              <a:rPr lang="en-US" dirty="0" smtClean="0">
                <a:latin typeface="Arial Rounded MT Bold" pitchFamily="34" charset="0"/>
                <a:ea typeface="Batang" pitchFamily="18" charset="-127"/>
              </a:rPr>
              <a:t>4.Cinderella                              3. Wendy                  3. Belle</a:t>
            </a:r>
          </a:p>
          <a:p>
            <a:pPr>
              <a:buNone/>
            </a:pPr>
            <a:r>
              <a:rPr lang="en-US" dirty="0" smtClean="0">
                <a:latin typeface="Arial Rounded MT Bold" pitchFamily="34" charset="0"/>
                <a:ea typeface="Batang" pitchFamily="18" charset="-127"/>
              </a:rPr>
              <a:t>5. Captain Hook                                                           4. Donald</a:t>
            </a:r>
          </a:p>
          <a:p>
            <a:pPr>
              <a:buNone/>
            </a:pPr>
            <a:r>
              <a:rPr lang="en-US" dirty="0" smtClean="0">
                <a:latin typeface="Arial Rounded MT Bold" pitchFamily="34" charset="0"/>
                <a:ea typeface="Batang" pitchFamily="18" charset="-127"/>
              </a:rPr>
              <a:t>6. Pluto</a:t>
            </a:r>
          </a:p>
          <a:p>
            <a:pPr>
              <a:buNone/>
            </a:pPr>
            <a:r>
              <a:rPr lang="en-US" dirty="0" smtClean="0">
                <a:latin typeface="Arial Rounded MT Bold" pitchFamily="34" charset="0"/>
                <a:ea typeface="Batang" pitchFamily="18" charset="-127"/>
              </a:rPr>
              <a:t>7. Roo</a:t>
            </a:r>
          </a:p>
          <a:p>
            <a:pPr>
              <a:buNone/>
            </a:pPr>
            <a:r>
              <a:rPr lang="en-US" dirty="0" smtClean="0">
                <a:latin typeface="Arial Rounded MT Bold" pitchFamily="34" charset="0"/>
                <a:ea typeface="Batang" pitchFamily="18" charset="-127"/>
              </a:rPr>
              <a:t>8. Tinker Bell</a:t>
            </a:r>
          </a:p>
          <a:p>
            <a:pPr>
              <a:buNone/>
            </a:pPr>
            <a:r>
              <a:rPr lang="en-US" dirty="0" smtClean="0">
                <a:latin typeface="Arial Rounded MT Bold" pitchFamily="34" charset="0"/>
                <a:ea typeface="Batang" pitchFamily="18" charset="-127"/>
              </a:rPr>
              <a:t>9. Minnie</a:t>
            </a:r>
          </a:p>
          <a:p>
            <a:pPr>
              <a:buNone/>
            </a:pPr>
            <a:r>
              <a:rPr lang="en-US" dirty="0" smtClean="0">
                <a:latin typeface="Arial Rounded MT Bold" pitchFamily="34" charset="0"/>
                <a:ea typeface="Batang" pitchFamily="18" charset="-127"/>
              </a:rPr>
              <a:t>10. Wendy</a:t>
            </a:r>
          </a:p>
          <a:p>
            <a:pPr>
              <a:buNone/>
            </a:pPr>
            <a:r>
              <a:rPr lang="en-US" dirty="0" smtClean="0">
                <a:latin typeface="Arial Rounded MT Bold" pitchFamily="34" charset="0"/>
                <a:ea typeface="Batang" pitchFamily="18" charset="-127"/>
              </a:rPr>
              <a:t>11. Peter Pan </a:t>
            </a:r>
          </a:p>
          <a:p>
            <a:pPr>
              <a:buNone/>
            </a:pPr>
            <a:r>
              <a:rPr lang="en-US" dirty="0" smtClean="0">
                <a:latin typeface="Arial Rounded MT Bold" pitchFamily="34" charset="0"/>
                <a:ea typeface="Batang" pitchFamily="18" charset="-127"/>
              </a:rPr>
              <a:t>12. Donald</a:t>
            </a:r>
          </a:p>
          <a:p>
            <a:pPr>
              <a:buNone/>
            </a:pPr>
            <a:r>
              <a:rPr lang="en-US" dirty="0" smtClean="0">
                <a:latin typeface="Arial Rounded MT Bold" pitchFamily="34" charset="0"/>
                <a:ea typeface="Batang" pitchFamily="18" charset="-127"/>
              </a:rPr>
              <a:t>13. Daisy</a:t>
            </a:r>
          </a:p>
          <a:p>
            <a:pPr>
              <a:buNone/>
            </a:pPr>
            <a:r>
              <a:rPr lang="en-US" dirty="0" smtClean="0">
                <a:latin typeface="Arial Rounded MT Bold" pitchFamily="34" charset="0"/>
                <a:ea typeface="Batang" pitchFamily="18" charset="-127"/>
              </a:rPr>
              <a:t>14. Eeyore</a:t>
            </a:r>
          </a:p>
          <a:p>
            <a:pPr>
              <a:buNone/>
            </a:pPr>
            <a:r>
              <a:rPr lang="en-US" dirty="0" smtClean="0">
                <a:latin typeface="Arial Rounded MT Bold" pitchFamily="34" charset="0"/>
                <a:ea typeface="Batang" pitchFamily="18" charset="-127"/>
              </a:rPr>
              <a:t>15. Piglet</a:t>
            </a:r>
          </a:p>
          <a:p>
            <a:pPr>
              <a:buNone/>
            </a:pPr>
            <a:r>
              <a:rPr lang="en-US" dirty="0" smtClean="0">
                <a:latin typeface="Arial Rounded MT Bold" pitchFamily="34" charset="0"/>
                <a:ea typeface="Batang" pitchFamily="18" charset="-127"/>
              </a:rPr>
              <a:t>16. Jasmine</a:t>
            </a:r>
          </a:p>
          <a:p>
            <a:pPr>
              <a:buNone/>
            </a:pPr>
            <a:r>
              <a:rPr lang="en-US" dirty="0" smtClean="0">
                <a:latin typeface="Arial Rounded MT Bold" pitchFamily="34" charset="0"/>
                <a:ea typeface="Batang" pitchFamily="18" charset="-127"/>
              </a:rPr>
              <a:t>17.Kanga</a:t>
            </a:r>
          </a:p>
          <a:p>
            <a:pPr>
              <a:buNone/>
            </a:pPr>
            <a:r>
              <a:rPr lang="en-US" dirty="0" smtClean="0">
                <a:latin typeface="Arial Rounded MT Bold" pitchFamily="34" charset="0"/>
                <a:ea typeface="Batang" pitchFamily="18" charset="-127"/>
              </a:rPr>
              <a:t>18.Rabbit</a:t>
            </a:r>
          </a:p>
          <a:p>
            <a:pPr>
              <a:buNone/>
            </a:pPr>
            <a:r>
              <a:rPr lang="en-US" dirty="0" smtClean="0">
                <a:latin typeface="Arial Rounded MT Bold" pitchFamily="34" charset="0"/>
                <a:ea typeface="Batang" pitchFamily="18" charset="-127"/>
              </a:rPr>
              <a:t>19.Snow White</a:t>
            </a:r>
          </a:p>
          <a:p>
            <a:pPr>
              <a:buNone/>
            </a:pPr>
            <a:r>
              <a:rPr lang="en-US" dirty="0" smtClean="0">
                <a:latin typeface="Arial Rounded MT Bold" pitchFamily="34" charset="0"/>
                <a:ea typeface="Batang" pitchFamily="18" charset="-127"/>
              </a:rPr>
              <a:t>20.Sleeping Beauty</a:t>
            </a:r>
          </a:p>
          <a:p>
            <a:pPr>
              <a:buNone/>
            </a:pPr>
            <a:endParaRPr lang="en-US" dirty="0" smtClean="0">
              <a:latin typeface="Arial Rounded MT Bold" pitchFamily="34" charset="0"/>
              <a:ea typeface="Batang" pitchFamily="18" charset="-127"/>
            </a:endParaRPr>
          </a:p>
          <a:p>
            <a:pPr>
              <a:buNone/>
            </a:pPr>
            <a:endParaRPr lang="en-US" dirty="0" smtClean="0">
              <a:latin typeface="Batang" pitchFamily="18" charset="-127"/>
              <a:ea typeface="Batang" pitchFamily="18" charset="-127"/>
            </a:endParaRPr>
          </a:p>
          <a:p>
            <a:pPr>
              <a:buNone/>
            </a:pPr>
            <a:endParaRPr lang="en-US" dirty="0" smtClean="0">
              <a:latin typeface="Batang" pitchFamily="18" charset="-127"/>
              <a:ea typeface="Batang" pitchFamily="18" charset="-127"/>
            </a:endParaRPr>
          </a:p>
          <a:p>
            <a:pPr>
              <a:buNone/>
            </a:pPr>
            <a:endParaRPr lang="en-US" dirty="0">
              <a:latin typeface="Batang" pitchFamily="18" charset="-127"/>
              <a:ea typeface="Batang" pitchFamily="18" charset="-127"/>
            </a:endParaRPr>
          </a:p>
        </p:txBody>
      </p:sp>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001000" y="6705600"/>
            <a:ext cx="152400" cy="1524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par>
                                <p:cTn id="11" presetID="1" presetClass="mediacall" presetSubtype="0" fill="hold" nodeType="withEffect">
                                  <p:stCondLst>
                                    <p:cond delay="0"/>
                                  </p:stCondLst>
                                  <p:childTnLst>
                                    <p:cmd type="call" cmd="playFrom(0.0)">
                                      <p:cBhvr>
                                        <p:cTn id="12" dur="3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nvSpPr>
        <p:spPr>
          <a:xfrm>
            <a:off x="609600" y="152400"/>
            <a:ext cx="7239000" cy="1143000"/>
          </a:xfrm>
          <a:prstGeom prst="rect">
            <a:avLst/>
          </a:prstGeom>
        </p:spPr>
        <p:txBody>
          <a:bodyPr vert="horz" lIns="45720" tIns="0" rIns="45720" bIns="0" anchor="b" anchorCtr="0">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lgn="ctr"/>
            <a:r>
              <a:rPr lang="en-US" dirty="0" smtClean="0">
                <a:solidFill>
                  <a:schemeClr val="tx2">
                    <a:lumMod val="75000"/>
                  </a:schemeClr>
                </a:solidFill>
                <a:latin typeface="Arial Rounded MT Bold" pitchFamily="34" charset="0"/>
              </a:rPr>
              <a:t>Disney Parade</a:t>
            </a:r>
            <a:endParaRPr lang="en-US" dirty="0">
              <a:solidFill>
                <a:schemeClr val="tx2">
                  <a:lumMod val="75000"/>
                </a:schemeClr>
              </a:solidFill>
              <a:latin typeface="Arial Rounded MT Bold" pitchFamily="34" charset="0"/>
            </a:endParaRPr>
          </a:p>
        </p:txBody>
      </p:sp>
      <p:pic>
        <p:nvPicPr>
          <p:cNvPr id="5" name="Picture 4" descr="Mickey Mouse.svg"/>
          <p:cNvPicPr>
            <a:picLocks noGrp="1" noChangeAspect="1" noChangeArrowheads="1"/>
          </p:cNvPicPr>
          <p:nvPr/>
        </p:nvPicPr>
        <p:blipFill>
          <a:blip r:embed="rId3" cstate="print"/>
          <a:srcRect/>
          <a:stretch>
            <a:fillRect/>
          </a:stretch>
        </p:blipFill>
        <p:spPr bwMode="auto">
          <a:xfrm>
            <a:off x="762000" y="1371600"/>
            <a:ext cx="1905000" cy="2420039"/>
          </a:xfrm>
          <a:prstGeom prst="rect">
            <a:avLst/>
          </a:prstGeom>
          <a:noFill/>
        </p:spPr>
      </p:pic>
      <p:pic>
        <p:nvPicPr>
          <p:cNvPr id="6" name="Picture 5" descr="http://www.disneypicture.net/data/media/15/Minnie_Mouse20.gif"/>
          <p:cNvPicPr>
            <a:picLocks noChangeAspect="1" noChangeArrowheads="1"/>
          </p:cNvPicPr>
          <p:nvPr/>
        </p:nvPicPr>
        <p:blipFill>
          <a:blip r:embed="rId4" cstate="print"/>
          <a:srcRect/>
          <a:stretch>
            <a:fillRect/>
          </a:stretch>
        </p:blipFill>
        <p:spPr bwMode="auto">
          <a:xfrm>
            <a:off x="3352800" y="3810000"/>
            <a:ext cx="1752600" cy="2399589"/>
          </a:xfrm>
          <a:prstGeom prst="rect">
            <a:avLst/>
          </a:prstGeom>
          <a:noFill/>
        </p:spPr>
      </p:pic>
      <p:pic>
        <p:nvPicPr>
          <p:cNvPr id="7" name="Picture 6" descr="http://disneyexclusiveonline.com/images/Disney_Character_Daisy_Duck_By_The_Insider.jpg"/>
          <p:cNvPicPr>
            <a:picLocks noChangeAspect="1" noChangeArrowheads="1"/>
          </p:cNvPicPr>
          <p:nvPr/>
        </p:nvPicPr>
        <p:blipFill>
          <a:blip r:embed="rId5" cstate="print"/>
          <a:srcRect/>
          <a:stretch>
            <a:fillRect/>
          </a:stretch>
        </p:blipFill>
        <p:spPr bwMode="auto">
          <a:xfrm>
            <a:off x="3505200" y="4038600"/>
            <a:ext cx="1447800" cy="2174737"/>
          </a:xfrm>
          <a:prstGeom prst="rect">
            <a:avLst/>
          </a:prstGeom>
          <a:noFill/>
        </p:spPr>
      </p:pic>
      <p:pic>
        <p:nvPicPr>
          <p:cNvPr id="8" name="Picture 7" descr="http://www.advancedgraphics.com/store/pc/catalog/741-donald-duck_1319_general.jpg"/>
          <p:cNvPicPr>
            <a:picLocks noChangeAspect="1" noChangeArrowheads="1"/>
          </p:cNvPicPr>
          <p:nvPr/>
        </p:nvPicPr>
        <p:blipFill>
          <a:blip r:embed="rId6" cstate="print"/>
          <a:srcRect/>
          <a:stretch>
            <a:fillRect/>
          </a:stretch>
        </p:blipFill>
        <p:spPr bwMode="auto">
          <a:xfrm>
            <a:off x="3505200" y="4038600"/>
            <a:ext cx="1447800" cy="2184400"/>
          </a:xfrm>
          <a:prstGeom prst="rect">
            <a:avLst/>
          </a:prstGeom>
          <a:noFill/>
        </p:spPr>
      </p:pic>
      <p:pic>
        <p:nvPicPr>
          <p:cNvPr id="9" name="Picture 8" descr="http://www.catshoes.com/Tubes/Cartoons/goofy003.gif"/>
          <p:cNvPicPr>
            <a:picLocks noChangeAspect="1" noChangeArrowheads="1"/>
          </p:cNvPicPr>
          <p:nvPr/>
        </p:nvPicPr>
        <p:blipFill>
          <a:blip r:embed="rId7" cstate="print"/>
          <a:srcRect/>
          <a:stretch>
            <a:fillRect/>
          </a:stretch>
        </p:blipFill>
        <p:spPr bwMode="auto">
          <a:xfrm>
            <a:off x="3276600" y="3886200"/>
            <a:ext cx="1905000" cy="2286000"/>
          </a:xfrm>
          <a:prstGeom prst="rect">
            <a:avLst/>
          </a:prstGeom>
          <a:noFill/>
        </p:spPr>
      </p:pic>
      <p:pic>
        <p:nvPicPr>
          <p:cNvPr id="10" name="MS900441661[1].wav">
            <a:hlinkClick r:id="" action="ppaction://media"/>
          </p:cNvPr>
          <p:cNvPicPr>
            <a:picLocks noRot="1" noChangeAspect="1"/>
          </p:cNvPicPr>
          <p:nvPr>
            <a:audioFile r:link="rId1"/>
          </p:nvPr>
        </p:nvPicPr>
        <p:blipFill>
          <a:blip r:embed="rId8" cstate="print"/>
          <a:stretch>
            <a:fillRect/>
          </a:stretch>
        </p:blipFill>
        <p:spPr>
          <a:xfrm flipH="1">
            <a:off x="7924800" y="6629400"/>
            <a:ext cx="228600" cy="2286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par>
                          <p:cTn id="8" fill="hold">
                            <p:stCondLst>
                              <p:cond delay="2000"/>
                            </p:stCondLst>
                            <p:childTnLst>
                              <p:par>
                                <p:cTn id="9" presetID="4"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ox(in)">
                                      <p:cBhvr>
                                        <p:cTn id="11" dur="500"/>
                                        <p:tgtEl>
                                          <p:spTgt spid="8"/>
                                        </p:tgtEl>
                                      </p:cBhvr>
                                    </p:animEffect>
                                  </p:childTnLst>
                                </p:cTn>
                              </p:par>
                              <p:par>
                                <p:cTn id="12" presetID="35" presetClass="path" presetSubtype="0" accel="50000" decel="50000" fill="hold" nodeType="withEffect">
                                  <p:stCondLst>
                                    <p:cond delay="0"/>
                                  </p:stCondLst>
                                  <p:childTnLst>
                                    <p:animMotion origin="layout" path="M 0 0  L -0.25 0  E" pathEditMode="relative" ptsTypes="">
                                      <p:cBhvr>
                                        <p:cTn id="13" dur="2000" fill="hold"/>
                                        <p:tgtEl>
                                          <p:spTgt spid="8"/>
                                        </p:tgtEl>
                                        <p:attrNameLst>
                                          <p:attrName>ppt_x</p:attrName>
                                          <p:attrName>ppt_y</p:attrName>
                                        </p:attrNameLst>
                                      </p:cBhvr>
                                    </p:animMotion>
                                  </p:childTnLst>
                                </p:cTn>
                              </p:par>
                            </p:childTnLst>
                          </p:cTn>
                        </p:par>
                        <p:par>
                          <p:cTn id="14" fill="hold">
                            <p:stCondLst>
                              <p:cond delay="4000"/>
                            </p:stCondLst>
                            <p:childTnLst>
                              <p:par>
                                <p:cTn id="15" presetID="35"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anim calcmode="lin" valueType="num">
                                      <p:cBhvr>
                                        <p:cTn id="18" dur="2000" fill="hold"/>
                                        <p:tgtEl>
                                          <p:spTgt spid="9"/>
                                        </p:tgtEl>
                                        <p:attrNameLst>
                                          <p:attrName>style.rotation</p:attrName>
                                        </p:attrNameLst>
                                      </p:cBhvr>
                                      <p:tavLst>
                                        <p:tav tm="0">
                                          <p:val>
                                            <p:fltVal val="720"/>
                                          </p:val>
                                        </p:tav>
                                        <p:tav tm="100000">
                                          <p:val>
                                            <p:fltVal val="0"/>
                                          </p:val>
                                        </p:tav>
                                      </p:tavLst>
                                    </p:anim>
                                    <p:anim calcmode="lin" valueType="num">
                                      <p:cBhvr>
                                        <p:cTn id="19" dur="2000" fill="hold"/>
                                        <p:tgtEl>
                                          <p:spTgt spid="9"/>
                                        </p:tgtEl>
                                        <p:attrNameLst>
                                          <p:attrName>ppt_h</p:attrName>
                                        </p:attrNameLst>
                                      </p:cBhvr>
                                      <p:tavLst>
                                        <p:tav tm="0">
                                          <p:val>
                                            <p:fltVal val="0"/>
                                          </p:val>
                                        </p:tav>
                                        <p:tav tm="100000">
                                          <p:val>
                                            <p:strVal val="#ppt_h"/>
                                          </p:val>
                                        </p:tav>
                                      </p:tavLst>
                                    </p:anim>
                                    <p:anim calcmode="lin" valueType="num">
                                      <p:cBhvr>
                                        <p:cTn id="20" dur="2000" fill="hold"/>
                                        <p:tgtEl>
                                          <p:spTgt spid="9"/>
                                        </p:tgtEl>
                                        <p:attrNameLst>
                                          <p:attrName>ppt_w</p:attrName>
                                        </p:attrNameLst>
                                      </p:cBhvr>
                                      <p:tavLst>
                                        <p:tav tm="0">
                                          <p:val>
                                            <p:fltVal val="0"/>
                                          </p:val>
                                        </p:tav>
                                        <p:tav tm="100000">
                                          <p:val>
                                            <p:strVal val="#ppt_w"/>
                                          </p:val>
                                        </p:tav>
                                      </p:tavLst>
                                    </p:anim>
                                  </p:childTnLst>
                                </p:cTn>
                              </p:par>
                              <p:par>
                                <p:cTn id="21" presetID="63" presetClass="path" presetSubtype="0" accel="50000" decel="50000" fill="hold" nodeType="withEffect">
                                  <p:stCondLst>
                                    <p:cond delay="0"/>
                                  </p:stCondLst>
                                  <p:childTnLst>
                                    <p:animMotion origin="layout" path="M 0 0  L 0.25 0  E" pathEditMode="relative" ptsTypes="">
                                      <p:cBhvr>
                                        <p:cTn id="22" dur="2000" fill="hold"/>
                                        <p:tgtEl>
                                          <p:spTgt spid="9"/>
                                        </p:tgtEl>
                                        <p:attrNameLst>
                                          <p:attrName>ppt_x</p:attrName>
                                          <p:attrName>ppt_y</p:attrName>
                                        </p:attrNameLst>
                                      </p:cBhvr>
                                    </p:animMotion>
                                  </p:childTnLst>
                                </p:cTn>
                              </p:par>
                            </p:childTnLst>
                          </p:cTn>
                        </p:par>
                        <p:par>
                          <p:cTn id="23" fill="hold">
                            <p:stCondLst>
                              <p:cond delay="60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par>
                                <p:cTn id="28" presetID="0" presetClass="path" presetSubtype="0" accel="50000" decel="50000" fill="hold" nodeType="withEffect">
                                  <p:stCondLst>
                                    <p:cond delay="0"/>
                                  </p:stCondLst>
                                  <p:childTnLst>
                                    <p:animMotion origin="layout" path="M -0.05417 -0.16389 L -0.2625 -0.34167 " pathEditMode="relative" rAng="0" ptsTypes="AA">
                                      <p:cBhvr>
                                        <p:cTn id="29" dur="2000" fill="hold"/>
                                        <p:tgtEl>
                                          <p:spTgt spid="6"/>
                                        </p:tgtEl>
                                        <p:attrNameLst>
                                          <p:attrName>ppt_x</p:attrName>
                                          <p:attrName>ppt_y</p:attrName>
                                        </p:attrNameLst>
                                      </p:cBhvr>
                                      <p:rCtr x="-104" y="-89"/>
                                    </p:animMotion>
                                  </p:childTnLst>
                                </p:cTn>
                              </p:par>
                            </p:childTnLst>
                          </p:cTn>
                        </p:par>
                        <p:par>
                          <p:cTn id="30" fill="hold">
                            <p:stCondLst>
                              <p:cond delay="8000"/>
                            </p:stCondLst>
                            <p:childTnLst>
                              <p:par>
                                <p:cTn id="31" presetID="26"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80">
                                          <p:stCondLst>
                                            <p:cond delay="0"/>
                                          </p:stCondLst>
                                        </p:cTn>
                                        <p:tgtEl>
                                          <p:spTgt spid="5"/>
                                        </p:tgtEl>
                                      </p:cBhvr>
                                    </p:animEffect>
                                    <p:anim calcmode="lin" valueType="num">
                                      <p:cBhvr>
                                        <p:cTn id="3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9" dur="26">
                                          <p:stCondLst>
                                            <p:cond delay="650"/>
                                          </p:stCondLst>
                                        </p:cTn>
                                        <p:tgtEl>
                                          <p:spTgt spid="5"/>
                                        </p:tgtEl>
                                      </p:cBhvr>
                                      <p:to x="100000" y="60000"/>
                                    </p:animScale>
                                    <p:animScale>
                                      <p:cBhvr>
                                        <p:cTn id="40" dur="166" decel="50000">
                                          <p:stCondLst>
                                            <p:cond delay="676"/>
                                          </p:stCondLst>
                                        </p:cTn>
                                        <p:tgtEl>
                                          <p:spTgt spid="5"/>
                                        </p:tgtEl>
                                      </p:cBhvr>
                                      <p:to x="100000" y="100000"/>
                                    </p:animScale>
                                    <p:animScale>
                                      <p:cBhvr>
                                        <p:cTn id="41" dur="26">
                                          <p:stCondLst>
                                            <p:cond delay="1312"/>
                                          </p:stCondLst>
                                        </p:cTn>
                                        <p:tgtEl>
                                          <p:spTgt spid="5"/>
                                        </p:tgtEl>
                                      </p:cBhvr>
                                      <p:to x="100000" y="80000"/>
                                    </p:animScale>
                                    <p:animScale>
                                      <p:cBhvr>
                                        <p:cTn id="42" dur="166" decel="50000">
                                          <p:stCondLst>
                                            <p:cond delay="1338"/>
                                          </p:stCondLst>
                                        </p:cTn>
                                        <p:tgtEl>
                                          <p:spTgt spid="5"/>
                                        </p:tgtEl>
                                      </p:cBhvr>
                                      <p:to x="100000" y="100000"/>
                                    </p:animScale>
                                    <p:animScale>
                                      <p:cBhvr>
                                        <p:cTn id="43" dur="26">
                                          <p:stCondLst>
                                            <p:cond delay="1642"/>
                                          </p:stCondLst>
                                        </p:cTn>
                                        <p:tgtEl>
                                          <p:spTgt spid="5"/>
                                        </p:tgtEl>
                                      </p:cBhvr>
                                      <p:to x="100000" y="90000"/>
                                    </p:animScale>
                                    <p:animScale>
                                      <p:cBhvr>
                                        <p:cTn id="44" dur="166" decel="50000">
                                          <p:stCondLst>
                                            <p:cond delay="1668"/>
                                          </p:stCondLst>
                                        </p:cTn>
                                        <p:tgtEl>
                                          <p:spTgt spid="5"/>
                                        </p:tgtEl>
                                      </p:cBhvr>
                                      <p:to x="100000" y="100000"/>
                                    </p:animScale>
                                    <p:animScale>
                                      <p:cBhvr>
                                        <p:cTn id="45" dur="26">
                                          <p:stCondLst>
                                            <p:cond delay="1808"/>
                                          </p:stCondLst>
                                        </p:cTn>
                                        <p:tgtEl>
                                          <p:spTgt spid="5"/>
                                        </p:tgtEl>
                                      </p:cBhvr>
                                      <p:to x="100000" y="95000"/>
                                    </p:animScale>
                                    <p:animScale>
                                      <p:cBhvr>
                                        <p:cTn id="46" dur="166" decel="50000">
                                          <p:stCondLst>
                                            <p:cond delay="1834"/>
                                          </p:stCondLst>
                                        </p:cTn>
                                        <p:tgtEl>
                                          <p:spTgt spid="5"/>
                                        </p:tgtEl>
                                      </p:cBhvr>
                                      <p:to x="100000" y="100000"/>
                                    </p:animScale>
                                  </p:childTnLst>
                                </p:cTn>
                              </p:par>
                              <p:par>
                                <p:cTn id="47" presetID="0" presetClass="path" presetSubtype="0" accel="50000" decel="50000" fill="hold" nodeType="withEffect">
                                  <p:stCondLst>
                                    <p:cond delay="0"/>
                                  </p:stCondLst>
                                  <p:childTnLst>
                                    <p:animMotion origin="layout" path="M 0.0625 0.00139 L 0.5125 0.00139 " pathEditMode="relative" rAng="0" ptsTypes="AA">
                                      <p:cBhvr>
                                        <p:cTn id="48" dur="2000" fill="hold"/>
                                        <p:tgtEl>
                                          <p:spTgt spid="5"/>
                                        </p:tgtEl>
                                        <p:attrNameLst>
                                          <p:attrName>ppt_x</p:attrName>
                                          <p:attrName>ppt_y</p:attrName>
                                        </p:attrNameLst>
                                      </p:cBhvr>
                                      <p:rCtr x="225" y="0"/>
                                    </p:animMotion>
                                  </p:childTnLst>
                                </p:cTn>
                              </p:par>
                              <p:par>
                                <p:cTn id="49" presetID="1" presetClass="mediacall" presetSubtype="0" fill="hold" nodeType="withEffect">
                                  <p:stCondLst>
                                    <p:cond delay="0"/>
                                  </p:stCondLst>
                                  <p:childTnLst>
                                    <p:cmd type="call" cmd="playFrom(0.0)">
                                      <p:cBhvr>
                                        <p:cTn id="50" dur="1488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sney-Castle-disneyland-1203362_664_700.jpg"/>
          <p:cNvPicPr>
            <a:picLocks noChangeAspect="1"/>
          </p:cNvPicPr>
          <p:nvPr/>
        </p:nvPicPr>
        <p:blipFill>
          <a:blip r:embed="rId4" cstate="print">
            <a:lum bright="20000"/>
          </a:blip>
          <a:stretch>
            <a:fillRect/>
          </a:stretch>
        </p:blipFill>
        <p:spPr>
          <a:xfrm>
            <a:off x="0" y="1"/>
            <a:ext cx="9144000" cy="6858000"/>
          </a:xfrm>
          <a:prstGeom prst="rect">
            <a:avLst/>
          </a:prstGeom>
        </p:spPr>
      </p:pic>
      <p:sp>
        <p:nvSpPr>
          <p:cNvPr id="2" name="Title 1"/>
          <p:cNvSpPr>
            <a:spLocks noGrp="1"/>
          </p:cNvSpPr>
          <p:nvPr>
            <p:ph type="title"/>
          </p:nvPr>
        </p:nvSpPr>
        <p:spPr>
          <a:xfrm>
            <a:off x="1066800" y="7086600"/>
            <a:ext cx="7467600" cy="3021436"/>
          </a:xfrm>
        </p:spPr>
        <p:txBody>
          <a:bodyPr>
            <a:noAutofit/>
          </a:bodyPr>
          <a:lstStyle/>
          <a:p>
            <a:r>
              <a:rPr lang="en-US" sz="6000" dirty="0" smtClean="0">
                <a:solidFill>
                  <a:srgbClr val="FDDDFD"/>
                </a:solidFill>
              </a:rPr>
              <a:t>               </a:t>
            </a:r>
            <a:r>
              <a:rPr lang="en-US" sz="8800" dirty="0" smtClean="0">
                <a:solidFill>
                  <a:srgbClr val="FDDDFD"/>
                </a:solidFill>
                <a:latin typeface="Arial Rounded MT Bold" pitchFamily="34" charset="0"/>
              </a:rPr>
              <a:t>Thank You!</a:t>
            </a:r>
            <a:endParaRPr lang="en-US" sz="8800" dirty="0">
              <a:solidFill>
                <a:srgbClr val="FDDDFD"/>
              </a:solidFill>
              <a:latin typeface="Arial Rounded MT Bold" pitchFamily="34" charset="0"/>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000" fill="hold"/>
                                        <p:tgtEl>
                                          <p:spTgt spid="7"/>
                                        </p:tgtEl>
                                      </p:cBhvr>
                                    </p:cmd>
                                  </p:childTnLst>
                                </p:cTn>
                              </p:par>
                            </p:childTnLst>
                          </p:cTn>
                        </p:par>
                        <p:par>
                          <p:cTn id="7" fill="hold">
                            <p:stCondLst>
                              <p:cond delay="5003"/>
                            </p:stCondLst>
                            <p:childTnLst>
                              <p:par>
                                <p:cTn id="8" presetID="64" presetClass="path" presetSubtype="0" accel="50000" decel="50000" fill="hold" grpId="0" nodeType="afterEffect">
                                  <p:stCondLst>
                                    <p:cond delay="0"/>
                                  </p:stCondLst>
                                  <p:childTnLst>
                                    <p:animMotion origin="layout" path="M 0 -0.14236 L 0 -1.26458 " pathEditMode="relative" rAng="0" ptsTypes="AA">
                                      <p:cBhvr>
                                        <p:cTn id="9" dur="2000" fill="hold"/>
                                        <p:tgtEl>
                                          <p:spTgt spid="2"/>
                                        </p:tgtEl>
                                        <p:attrNameLst>
                                          <p:attrName>ppt_x</p:attrName>
                                          <p:attrName>ppt_y</p:attrName>
                                        </p:attrNameLst>
                                      </p:cBhvr>
                                      <p:rCtr x="0" y="-561"/>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solidFill>
                  <a:srgbClr val="F98D95"/>
                </a:solidFill>
                <a:latin typeface="Arial Rounded MT Bold" pitchFamily="34" charset="0"/>
              </a:rPr>
              <a:t>Minnie Mouse</a:t>
            </a:r>
            <a:endParaRPr lang="en-US" dirty="0">
              <a:solidFill>
                <a:srgbClr val="F98D95"/>
              </a:solidFill>
              <a:latin typeface="Arial Rounded MT Bold" pitchFamily="34" charset="0"/>
            </a:endParaRPr>
          </a:p>
        </p:txBody>
      </p:sp>
      <p:pic>
        <p:nvPicPr>
          <p:cNvPr id="19458" name="Picture 2" descr="http://www.disneypicture.net/data/media/15/Minnie_Mouse20.gif"/>
          <p:cNvPicPr>
            <a:picLocks noChangeAspect="1" noChangeArrowheads="1"/>
          </p:cNvPicPr>
          <p:nvPr/>
        </p:nvPicPr>
        <p:blipFill>
          <a:blip r:embed="rId4" cstate="print"/>
          <a:srcRect/>
          <a:stretch>
            <a:fillRect/>
          </a:stretch>
        </p:blipFill>
        <p:spPr bwMode="auto">
          <a:xfrm>
            <a:off x="0" y="1524000"/>
            <a:ext cx="3710654" cy="5080475"/>
          </a:xfrm>
          <a:prstGeom prst="rect">
            <a:avLst/>
          </a:prstGeom>
          <a:noFill/>
        </p:spPr>
      </p:pic>
      <p:sp>
        <p:nvSpPr>
          <p:cNvPr id="5" name="TextBox 4"/>
          <p:cNvSpPr txBox="1"/>
          <p:nvPr/>
        </p:nvSpPr>
        <p:spPr>
          <a:xfrm>
            <a:off x="4114800" y="2514600"/>
            <a:ext cx="3124200" cy="1754326"/>
          </a:xfrm>
          <a:prstGeom prst="rect">
            <a:avLst/>
          </a:prstGeom>
          <a:noFill/>
        </p:spPr>
        <p:txBody>
          <a:bodyPr wrap="square" rtlCol="0">
            <a:spAutoFit/>
          </a:bodyPr>
          <a:lstStyle/>
          <a:p>
            <a:r>
              <a:rPr lang="en-US" dirty="0" smtClean="0">
                <a:solidFill>
                  <a:srgbClr val="F98D95"/>
                </a:solidFill>
                <a:latin typeface="Arial Rounded MT Bold" pitchFamily="34" charset="0"/>
                <a:ea typeface="Batang" pitchFamily="18" charset="-127"/>
              </a:rPr>
              <a:t>Minnie Mouse is an animated character created by the Walt Disney Company. Minnie Mouse was created on January 19,1942.</a:t>
            </a:r>
            <a:endParaRPr lang="en-US" dirty="0">
              <a:solidFill>
                <a:srgbClr val="F98D95"/>
              </a:solidFill>
              <a:latin typeface="Arial Rounded MT Bold" pitchFamily="34" charset="0"/>
              <a:ea typeface="Batang" pitchFamily="18" charset="-127"/>
            </a:endParaRPr>
          </a:p>
        </p:txBody>
      </p:sp>
      <p:pic>
        <p:nvPicPr>
          <p:cNvPr id="10" name="Recorded Sound">
            <a:hlinkClick r:id="" action="ppaction://media"/>
          </p:cNvPr>
          <p:cNvPicPr>
            <a:picLocks noRot="1" noChangeAspect="1"/>
          </p:cNvPicPr>
          <p:nvPr>
            <a:wavAudioFile r:embed="rId1" name="Recorded Sound"/>
          </p:nvPr>
        </p:nvPicPr>
        <p:blipFill>
          <a:blip r:embed="rId5" cstate="print"/>
          <a:stretch>
            <a:fillRect/>
          </a:stretch>
        </p:blipFill>
        <p:spPr>
          <a:xfrm>
            <a:off x="79248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plus(in)">
                                      <p:cBhvr>
                                        <p:cTn id="7" dur="2000"/>
                                        <p:tgtEl>
                                          <p:spTgt spid="19458"/>
                                        </p:tgtEl>
                                      </p:cBhvr>
                                    </p:animEffect>
                                  </p:childTnLst>
                                </p:cTn>
                              </p:par>
                              <p:par>
                                <p:cTn id="8" presetID="41" presetClass="entr" presetSubtype="0" fill="hold" nodeType="withEffect">
                                  <p:stCondLst>
                                    <p:cond delay="0"/>
                                  </p:stCondLst>
                                  <p:iterate type="lt">
                                    <p:tmPct val="10000"/>
                                  </p:iterate>
                                  <p:childTnLst>
                                    <p:set>
                                      <p:cBhvr>
                                        <p:cTn id="9" dur="1" fill="hold">
                                          <p:stCondLst>
                                            <p:cond delay="0"/>
                                          </p:stCondLst>
                                        </p:cTn>
                                        <p:tgtEl>
                                          <p:spTgt spid="5">
                                            <p:txEl>
                                              <p:pRg st="0" end="0"/>
                                            </p:txEl>
                                          </p:spTgt>
                                        </p:tgtEl>
                                        <p:attrNameLst>
                                          <p:attrName>style.visibility</p:attrName>
                                        </p:attrNameLst>
                                      </p:cBhvr>
                                      <p:to>
                                        <p:strVal val="visible"/>
                                      </p:to>
                                    </p:set>
                                    <p:anim calcmode="lin" valueType="num">
                                      <p:cBhvr>
                                        <p:cTn id="10" dur="3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 dur="3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2" dur="3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3" dur="3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4" dur="300" tmFilter="0,0; .5, 1; 1, 1"/>
                                        <p:tgtEl>
                                          <p:spTgt spid="5">
                                            <p:txEl>
                                              <p:pRg st="0" end="0"/>
                                            </p:txEl>
                                          </p:spTgt>
                                        </p:tgtEl>
                                      </p:cBhvr>
                                    </p:animEffect>
                                  </p:childTnLst>
                                </p:cTn>
                              </p:par>
                              <p:par>
                                <p:cTn id="15" presetID="1" presetClass="mediacall" presetSubtype="0" fill="hold" nodeType="withEffect">
                                  <p:stCondLst>
                                    <p:cond delay="0"/>
                                  </p:stCondLst>
                                  <p:childTnLst>
                                    <p:cmd type="call" cmd="playFrom(0.0)">
                                      <p:cBhvr>
                                        <p:cTn id="16" dur="600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381000"/>
            <a:ext cx="8229600" cy="1143000"/>
          </a:xfrm>
        </p:spPr>
        <p:txBody>
          <a:bodyPr/>
          <a:lstStyle/>
          <a:p>
            <a:r>
              <a:rPr lang="en-US" dirty="0" smtClean="0">
                <a:solidFill>
                  <a:schemeClr val="accent3">
                    <a:lumMod val="40000"/>
                    <a:lumOff val="60000"/>
                  </a:schemeClr>
                </a:solidFill>
                <a:latin typeface="Arial Rounded MT Bold" pitchFamily="34" charset="0"/>
              </a:rPr>
              <a:t>Daisy Duck</a:t>
            </a:r>
            <a:endParaRPr lang="en-US" dirty="0">
              <a:solidFill>
                <a:schemeClr val="accent3">
                  <a:lumMod val="40000"/>
                  <a:lumOff val="60000"/>
                </a:schemeClr>
              </a:solidFill>
              <a:latin typeface="Arial Rounded MT Bold" pitchFamily="34" charset="0"/>
            </a:endParaRPr>
          </a:p>
        </p:txBody>
      </p:sp>
      <p:sp>
        <p:nvSpPr>
          <p:cNvPr id="6" name="TextBox 5"/>
          <p:cNvSpPr txBox="1"/>
          <p:nvPr/>
        </p:nvSpPr>
        <p:spPr>
          <a:xfrm>
            <a:off x="5029200" y="3962400"/>
            <a:ext cx="2743200" cy="369332"/>
          </a:xfrm>
          <a:prstGeom prst="rect">
            <a:avLst/>
          </a:prstGeom>
          <a:noFill/>
        </p:spPr>
        <p:txBody>
          <a:bodyPr wrap="square" rtlCol="0">
            <a:spAutoFit/>
          </a:bodyPr>
          <a:lstStyle/>
          <a:p>
            <a:endParaRPr lang="en-US" dirty="0"/>
          </a:p>
        </p:txBody>
      </p:sp>
      <p:pic>
        <p:nvPicPr>
          <p:cNvPr id="1030" name="Picture 6" descr="http://disneyexclusiveonline.com/images/Disney_Character_Daisy_Duck_By_The_Insider.jpg"/>
          <p:cNvPicPr>
            <a:picLocks noChangeAspect="1" noChangeArrowheads="1"/>
          </p:cNvPicPr>
          <p:nvPr/>
        </p:nvPicPr>
        <p:blipFill>
          <a:blip r:embed="rId4" cstate="print"/>
          <a:srcRect/>
          <a:stretch>
            <a:fillRect/>
          </a:stretch>
        </p:blipFill>
        <p:spPr bwMode="auto">
          <a:xfrm>
            <a:off x="457200" y="914400"/>
            <a:ext cx="3060315" cy="5362322"/>
          </a:xfrm>
          <a:prstGeom prst="rect">
            <a:avLst/>
          </a:prstGeom>
          <a:noFill/>
        </p:spPr>
      </p:pic>
      <p:sp>
        <p:nvSpPr>
          <p:cNvPr id="5" name="TextBox 4"/>
          <p:cNvSpPr txBox="1"/>
          <p:nvPr/>
        </p:nvSpPr>
        <p:spPr>
          <a:xfrm>
            <a:off x="4343400" y="2895600"/>
            <a:ext cx="3352800" cy="1477328"/>
          </a:xfrm>
          <a:prstGeom prst="rect">
            <a:avLst/>
          </a:prstGeom>
          <a:noFill/>
        </p:spPr>
        <p:txBody>
          <a:bodyPr wrap="square" rtlCol="0">
            <a:spAutoFit/>
          </a:bodyPr>
          <a:lstStyle/>
          <a:p>
            <a:r>
              <a:rPr lang="en-US" dirty="0" smtClean="0">
                <a:solidFill>
                  <a:schemeClr val="accent3">
                    <a:lumMod val="40000"/>
                    <a:lumOff val="60000"/>
                  </a:schemeClr>
                </a:solidFill>
                <a:latin typeface="Arial Rounded MT Bold" pitchFamily="34" charset="0"/>
                <a:ea typeface="Batang" pitchFamily="18" charset="-127"/>
              </a:rPr>
              <a:t>Daisy Duck is one of Walt Disney's cartoon and comic book characters. She first appeared in the cartoon "Mr. Duck Steps Out" in 1940</a:t>
            </a:r>
            <a:r>
              <a:rPr lang="en-US" dirty="0" smtClean="0">
                <a:solidFill>
                  <a:srgbClr val="F850F0"/>
                </a:solidFill>
                <a:latin typeface="Arial Rounded MT Bold" pitchFamily="34" charset="0"/>
                <a:ea typeface="Batang" pitchFamily="18" charset="-127"/>
              </a:rPr>
              <a:t>.</a:t>
            </a:r>
            <a:endParaRPr lang="en-US" dirty="0">
              <a:latin typeface="Arial Rounded MT Bold" pitchFamily="34" charset="0"/>
              <a:ea typeface="Batang" pitchFamily="18" charset="-127"/>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1030"/>
                                        </p:tgtEl>
                                        <p:attrNameLst>
                                          <p:attrName>style.visibility</p:attrName>
                                        </p:attrNameLst>
                                      </p:cBhvr>
                                      <p:to>
                                        <p:strVal val="visible"/>
                                      </p:to>
                                    </p:set>
                                    <p:anim calcmode="lin" valueType="num">
                                      <p:cBhvr>
                                        <p:cTn id="7" dur="500" fill="hold"/>
                                        <p:tgtEl>
                                          <p:spTgt spid="1030"/>
                                        </p:tgtEl>
                                        <p:attrNameLst>
                                          <p:attrName>ppt_w</p:attrName>
                                        </p:attrNameLst>
                                      </p:cBhvr>
                                      <p:tavLst>
                                        <p:tav tm="0">
                                          <p:val>
                                            <p:strVal val="#ppt_w*0.05"/>
                                          </p:val>
                                        </p:tav>
                                        <p:tav tm="100000">
                                          <p:val>
                                            <p:strVal val="#ppt_w"/>
                                          </p:val>
                                        </p:tav>
                                      </p:tavLst>
                                    </p:anim>
                                    <p:anim calcmode="lin" valueType="num">
                                      <p:cBhvr>
                                        <p:cTn id="8" dur="500" fill="hold"/>
                                        <p:tgtEl>
                                          <p:spTgt spid="1030"/>
                                        </p:tgtEl>
                                        <p:attrNameLst>
                                          <p:attrName>ppt_h</p:attrName>
                                        </p:attrNameLst>
                                      </p:cBhvr>
                                      <p:tavLst>
                                        <p:tav tm="0">
                                          <p:val>
                                            <p:strVal val="#ppt_h"/>
                                          </p:val>
                                        </p:tav>
                                        <p:tav tm="100000">
                                          <p:val>
                                            <p:strVal val="#ppt_h"/>
                                          </p:val>
                                        </p:tav>
                                      </p:tavLst>
                                    </p:anim>
                                    <p:anim calcmode="lin" valueType="num">
                                      <p:cBhvr>
                                        <p:cTn id="9" dur="500" fill="hold"/>
                                        <p:tgtEl>
                                          <p:spTgt spid="1030"/>
                                        </p:tgtEl>
                                        <p:attrNameLst>
                                          <p:attrName>ppt_x</p:attrName>
                                        </p:attrNameLst>
                                      </p:cBhvr>
                                      <p:tavLst>
                                        <p:tav tm="0">
                                          <p:val>
                                            <p:strVal val="#ppt_x-.2"/>
                                          </p:val>
                                        </p:tav>
                                        <p:tav tm="100000">
                                          <p:val>
                                            <p:strVal val="#ppt_x"/>
                                          </p:val>
                                        </p:tav>
                                      </p:tavLst>
                                    </p:anim>
                                    <p:anim calcmode="lin" valueType="num">
                                      <p:cBhvr>
                                        <p:cTn id="10" dur="500" fill="hold"/>
                                        <p:tgtEl>
                                          <p:spTgt spid="1030"/>
                                        </p:tgtEl>
                                        <p:attrNameLst>
                                          <p:attrName>ppt_y</p:attrName>
                                        </p:attrNameLst>
                                      </p:cBhvr>
                                      <p:tavLst>
                                        <p:tav tm="0">
                                          <p:val>
                                            <p:strVal val="#ppt_y"/>
                                          </p:val>
                                        </p:tav>
                                        <p:tav tm="100000">
                                          <p:val>
                                            <p:strVal val="#ppt_y"/>
                                          </p:val>
                                        </p:tav>
                                      </p:tavLst>
                                    </p:anim>
                                    <p:animEffect transition="in" filter="fade">
                                      <p:cBhvr>
                                        <p:cTn id="11" dur="500"/>
                                        <p:tgtEl>
                                          <p:spTgt spid="1030"/>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par>
                                <p:cTn id="19" presetID="1" presetClass="mediacall" presetSubtype="0" fill="hold" nodeType="withEffect">
                                  <p:stCondLst>
                                    <p:cond delay="0"/>
                                  </p:stCondLst>
                                  <p:childTnLst>
                                    <p:cmd type="call" cmd="playFrom(0.0)">
                                      <p:cBhvr>
                                        <p:cTn id="20" dur="9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685800"/>
            <a:ext cx="4038600" cy="1143000"/>
          </a:xfrm>
        </p:spPr>
        <p:txBody>
          <a:bodyPr/>
          <a:lstStyle/>
          <a:p>
            <a:r>
              <a:rPr lang="en-US" dirty="0" smtClean="0">
                <a:solidFill>
                  <a:srgbClr val="002060"/>
                </a:solidFill>
                <a:latin typeface="Arial Rounded MT Bold" pitchFamily="34" charset="0"/>
              </a:rPr>
              <a:t>Donald Duck</a:t>
            </a:r>
            <a:endParaRPr lang="en-US" dirty="0">
              <a:solidFill>
                <a:srgbClr val="002060"/>
              </a:solidFill>
              <a:latin typeface="Arial Rounded MT Bold" pitchFamily="34" charset="0"/>
            </a:endParaRPr>
          </a:p>
        </p:txBody>
      </p:sp>
      <p:pic>
        <p:nvPicPr>
          <p:cNvPr id="21506" name="Picture 2" descr="http://www.advancedgraphics.com/store/pc/catalog/741-donald-duck_1319_general.jpg"/>
          <p:cNvPicPr>
            <a:picLocks noChangeAspect="1" noChangeArrowheads="1"/>
          </p:cNvPicPr>
          <p:nvPr/>
        </p:nvPicPr>
        <p:blipFill>
          <a:blip r:embed="rId4" cstate="print"/>
          <a:srcRect/>
          <a:stretch>
            <a:fillRect/>
          </a:stretch>
        </p:blipFill>
        <p:spPr bwMode="auto">
          <a:xfrm>
            <a:off x="381000" y="1371600"/>
            <a:ext cx="3420428" cy="4800600"/>
          </a:xfrm>
          <a:prstGeom prst="rect">
            <a:avLst/>
          </a:prstGeom>
          <a:noFill/>
        </p:spPr>
      </p:pic>
      <p:sp>
        <p:nvSpPr>
          <p:cNvPr id="4" name="TextBox 3"/>
          <p:cNvSpPr txBox="1"/>
          <p:nvPr/>
        </p:nvSpPr>
        <p:spPr>
          <a:xfrm>
            <a:off x="4191000" y="3352800"/>
            <a:ext cx="3657600" cy="1477328"/>
          </a:xfrm>
          <a:prstGeom prst="rect">
            <a:avLst/>
          </a:prstGeom>
          <a:noFill/>
        </p:spPr>
        <p:txBody>
          <a:bodyPr wrap="square" rtlCol="0">
            <a:spAutoFit/>
          </a:bodyPr>
          <a:lstStyle/>
          <a:p>
            <a:r>
              <a:rPr lang="en-US" dirty="0" smtClean="0">
                <a:solidFill>
                  <a:srgbClr val="002060"/>
                </a:solidFill>
                <a:latin typeface="Arial Rounded MT Bold" pitchFamily="34" charset="0"/>
                <a:ea typeface="Batang" pitchFamily="18" charset="-127"/>
              </a:rPr>
              <a:t>Donald Duck is an American cartoon character from the Walt Disney Company. Donald Duck was created on June 9</a:t>
            </a:r>
            <a:r>
              <a:rPr lang="en-US" dirty="0" smtClean="0">
                <a:solidFill>
                  <a:srgbClr val="002060"/>
                </a:solidFill>
                <a:latin typeface="Arial Rounded MT Bold" pitchFamily="34" charset="0"/>
              </a:rPr>
              <a:t>, </a:t>
            </a:r>
            <a:r>
              <a:rPr lang="en-US" dirty="0" smtClean="0">
                <a:solidFill>
                  <a:srgbClr val="002060"/>
                </a:solidFill>
                <a:latin typeface="Arial Rounded MT Bold" pitchFamily="34" charset="0"/>
                <a:ea typeface="Batang" pitchFamily="18" charset="-127"/>
              </a:rPr>
              <a:t>1934.</a:t>
            </a:r>
            <a:endParaRPr lang="en-US" dirty="0">
              <a:solidFill>
                <a:srgbClr val="002060"/>
              </a:solidFill>
              <a:latin typeface="Arial Rounded MT Bold" pitchFamily="34" charset="0"/>
              <a:ea typeface="Batang" pitchFamily="18" charset="-127"/>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6294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21506"/>
                                        </p:tgtEl>
                                        <p:attrNameLst>
                                          <p:attrName>style.visibility</p:attrName>
                                        </p:attrNameLst>
                                      </p:cBhvr>
                                      <p:to>
                                        <p:strVal val="visible"/>
                                      </p:to>
                                    </p:set>
                                    <p:animScale>
                                      <p:cBhvr>
                                        <p:cTn id="7" dur="1000" decel="50000" fill="hold">
                                          <p:stCondLst>
                                            <p:cond delay="0"/>
                                          </p:stCondLst>
                                        </p:cTn>
                                        <p:tgtEl>
                                          <p:spTgt spid="215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1506"/>
                                        </p:tgtEl>
                                        <p:attrNameLst>
                                          <p:attrName>ppt_x</p:attrName>
                                          <p:attrName>ppt_y</p:attrName>
                                        </p:attrNameLst>
                                      </p:cBhvr>
                                    </p:animMotion>
                                    <p:animEffect transition="in" filter="fade">
                                      <p:cBhvr>
                                        <p:cTn id="9" dur="1000"/>
                                        <p:tgtEl>
                                          <p:spTgt spid="21506"/>
                                        </p:tgtEl>
                                      </p:cBhvr>
                                    </p:animEffect>
                                  </p:childTnLst>
                                </p:cTn>
                              </p:par>
                              <p:par>
                                <p:cTn id="10" presetID="41" presetClass="entr" presetSubtype="0" fill="hold" grpId="0" nodeType="with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100" fill="hold"/>
                                        <p:tgtEl>
                                          <p:spTgt spid="4"/>
                                        </p:tgtEl>
                                        <p:attrNameLst>
                                          <p:attrName>ppt_y</p:attrName>
                                        </p:attrNameLst>
                                      </p:cBhvr>
                                      <p:tavLst>
                                        <p:tav tm="0">
                                          <p:val>
                                            <p:strVal val="#ppt_y"/>
                                          </p:val>
                                        </p:tav>
                                        <p:tav tm="100000">
                                          <p:val>
                                            <p:strVal val="#ppt_y"/>
                                          </p:val>
                                        </p:tav>
                                      </p:tavLst>
                                    </p:anim>
                                    <p:anim calcmode="lin" valueType="num">
                                      <p:cBhvr>
                                        <p:cTn id="14"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 tmFilter="0,0; .5, 1; 1, 1"/>
                                        <p:tgtEl>
                                          <p:spTgt spid="4"/>
                                        </p:tgtEl>
                                      </p:cBhvr>
                                    </p:animEffect>
                                  </p:childTnLst>
                                </p:cTn>
                              </p:par>
                              <p:par>
                                <p:cTn id="17" presetID="1" presetClass="mediacall" presetSubtype="0" fill="hold" nodeType="withEffect">
                                  <p:stCondLst>
                                    <p:cond delay="0"/>
                                  </p:stCondLst>
                                  <p:childTnLst>
                                    <p:cmd type="call" cmd="playFrom(0.0)">
                                      <p:cBhvr>
                                        <p:cTn id="18" dur="2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533400"/>
            <a:ext cx="7467600" cy="1143000"/>
          </a:xfrm>
        </p:spPr>
        <p:txBody>
          <a:bodyPr/>
          <a:lstStyle/>
          <a:p>
            <a:r>
              <a:rPr lang="en-US" dirty="0" smtClean="0">
                <a:solidFill>
                  <a:schemeClr val="tx1">
                    <a:lumMod val="60000"/>
                    <a:lumOff val="40000"/>
                  </a:schemeClr>
                </a:solidFill>
                <a:latin typeface="Arial Rounded MT Bold" pitchFamily="34" charset="0"/>
              </a:rPr>
              <a:t>Goofy</a:t>
            </a:r>
            <a:endParaRPr lang="en-US" dirty="0">
              <a:solidFill>
                <a:schemeClr val="tx1">
                  <a:lumMod val="60000"/>
                  <a:lumOff val="40000"/>
                </a:schemeClr>
              </a:solidFill>
              <a:latin typeface="Arial Rounded MT Bold" pitchFamily="34" charset="0"/>
            </a:endParaRPr>
          </a:p>
        </p:txBody>
      </p:sp>
      <p:pic>
        <p:nvPicPr>
          <p:cNvPr id="22530" name="Picture 2" descr="http://www.catshoes.com/Tubes/Cartoons/goofy003.gif"/>
          <p:cNvPicPr>
            <a:picLocks noChangeAspect="1" noChangeArrowheads="1"/>
          </p:cNvPicPr>
          <p:nvPr/>
        </p:nvPicPr>
        <p:blipFill>
          <a:blip r:embed="rId4" cstate="print"/>
          <a:srcRect/>
          <a:stretch>
            <a:fillRect/>
          </a:stretch>
        </p:blipFill>
        <p:spPr bwMode="auto">
          <a:xfrm>
            <a:off x="-381000" y="1447800"/>
            <a:ext cx="4686300" cy="4686300"/>
          </a:xfrm>
          <a:prstGeom prst="rect">
            <a:avLst/>
          </a:prstGeom>
          <a:noFill/>
        </p:spPr>
      </p:pic>
      <p:sp>
        <p:nvSpPr>
          <p:cNvPr id="4" name="TextBox 3"/>
          <p:cNvSpPr txBox="1"/>
          <p:nvPr/>
        </p:nvSpPr>
        <p:spPr>
          <a:xfrm>
            <a:off x="4114800" y="2819400"/>
            <a:ext cx="3962400" cy="1754326"/>
          </a:xfrm>
          <a:prstGeom prst="rect">
            <a:avLst/>
          </a:prstGeom>
          <a:noFill/>
        </p:spPr>
        <p:txBody>
          <a:bodyPr wrap="square" rtlCol="0">
            <a:spAutoFit/>
          </a:bodyPr>
          <a:lstStyle/>
          <a:p>
            <a:r>
              <a:rPr lang="en-US" dirty="0" smtClean="0">
                <a:solidFill>
                  <a:schemeClr val="accent3">
                    <a:lumMod val="60000"/>
                    <a:lumOff val="40000"/>
                  </a:schemeClr>
                </a:solidFill>
                <a:latin typeface="Arial Rounded MT Bold" pitchFamily="34" charset="0"/>
                <a:ea typeface="Batang" pitchFamily="18" charset="-127"/>
              </a:rPr>
              <a:t>Goofy is an animated cartoon character from the Walt Disney's Mickey Mouse universe. He is a dog and is one of Mickey Mouse's best friends. His birthday is May 25, 1932.</a:t>
            </a:r>
            <a:endParaRPr lang="en-US" dirty="0">
              <a:solidFill>
                <a:schemeClr val="accent3">
                  <a:lumMod val="60000"/>
                  <a:lumOff val="40000"/>
                </a:schemeClr>
              </a:solidFill>
              <a:latin typeface="Arial Rounded MT Bold" pitchFamily="34" charset="0"/>
              <a:ea typeface="Batang" pitchFamily="18" charset="-127"/>
            </a:endParaRPr>
          </a:p>
        </p:txBody>
      </p:sp>
      <p:pic>
        <p:nvPicPr>
          <p:cNvPr id="7"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ppt_w</p:attrName>
                                        </p:attrNameLst>
                                      </p:cBhvr>
                                      <p:tavLst>
                                        <p:tav tm="0">
                                          <p:val>
                                            <p:fltVal val="0"/>
                                          </p:val>
                                        </p:tav>
                                        <p:tav tm="100000">
                                          <p:val>
                                            <p:strVal val="#ppt_w"/>
                                          </p:val>
                                        </p:tav>
                                      </p:tavLst>
                                    </p:anim>
                                    <p:anim calcmode="lin" valueType="num">
                                      <p:cBhvr>
                                        <p:cTn id="8" dur="500" fill="hold"/>
                                        <p:tgtEl>
                                          <p:spTgt spid="22530"/>
                                        </p:tgtEl>
                                        <p:attrNameLst>
                                          <p:attrName>ppt_h</p:attrName>
                                        </p:attrNameLst>
                                      </p:cBhvr>
                                      <p:tavLst>
                                        <p:tav tm="0">
                                          <p:val>
                                            <p:strVal val="#ppt_h"/>
                                          </p:val>
                                        </p:tav>
                                        <p:tav tm="100000">
                                          <p:val>
                                            <p:strVal val="#ppt_h"/>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p:cTn id="11" dur="1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2" dur="100" fill="hold"/>
                                        <p:tgtEl>
                                          <p:spTgt spid="4"/>
                                        </p:tgtEl>
                                        <p:attrNameLst>
                                          <p:attrName>ppt_y</p:attrName>
                                        </p:attrNameLst>
                                      </p:cBhvr>
                                      <p:tavLst>
                                        <p:tav tm="0">
                                          <p:val>
                                            <p:strVal val="#ppt_y"/>
                                          </p:val>
                                        </p:tav>
                                        <p:tav tm="100000">
                                          <p:val>
                                            <p:strVal val="#ppt_y"/>
                                          </p:val>
                                        </p:tav>
                                      </p:tavLst>
                                    </p:anim>
                                    <p:anim calcmode="lin" valueType="num">
                                      <p:cBhvr>
                                        <p:cTn id="13" dur="1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4" dur="1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 tmFilter="0,0; .5, 1; 1, 1"/>
                                        <p:tgtEl>
                                          <p:spTgt spid="4"/>
                                        </p:tgtEl>
                                      </p:cBhvr>
                                    </p:animEffect>
                                  </p:childTnLst>
                                </p:cTn>
                              </p:par>
                              <p:par>
                                <p:cTn id="16" presetID="1" presetClass="mediacall" presetSubtype="0" fill="hold" nodeType="withEffect">
                                  <p:stCondLst>
                                    <p:cond delay="0"/>
                                  </p:stCondLst>
                                  <p:childTnLst>
                                    <p:cmd type="call" cmd="playFrom(0.0)">
                                      <p:cBhvr>
                                        <p:cTn id="17" dur="3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8"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1524000"/>
            <a:ext cx="2057400" cy="685800"/>
          </a:xfrm>
        </p:spPr>
        <p:txBody>
          <a:bodyPr>
            <a:normAutofit/>
          </a:bodyPr>
          <a:lstStyle/>
          <a:p>
            <a:r>
              <a:rPr lang="en-US" dirty="0" smtClean="0">
                <a:solidFill>
                  <a:srgbClr val="00B050"/>
                </a:solidFill>
                <a:latin typeface="Arial Rounded MT Bold" pitchFamily="34" charset="0"/>
              </a:rPr>
              <a:t>Pluto</a:t>
            </a:r>
            <a:endParaRPr lang="en-US" dirty="0">
              <a:solidFill>
                <a:srgbClr val="00B050"/>
              </a:solidFill>
              <a:latin typeface="Arial Rounded MT Bold" pitchFamily="34" charset="0"/>
            </a:endParaRPr>
          </a:p>
        </p:txBody>
      </p:sp>
      <p:pic>
        <p:nvPicPr>
          <p:cNvPr id="23554" name="Picture 2" descr="http://www.cardboardcutouts.com/0743%20pluto.jpg"/>
          <p:cNvPicPr>
            <a:picLocks noChangeAspect="1" noChangeArrowheads="1"/>
          </p:cNvPicPr>
          <p:nvPr/>
        </p:nvPicPr>
        <p:blipFill>
          <a:blip r:embed="rId4" cstate="print">
            <a:lum/>
          </a:blip>
          <a:srcRect/>
          <a:stretch>
            <a:fillRect/>
          </a:stretch>
        </p:blipFill>
        <p:spPr bwMode="auto">
          <a:xfrm>
            <a:off x="0" y="914400"/>
            <a:ext cx="3674473" cy="4095750"/>
          </a:xfrm>
          <a:prstGeom prst="rect">
            <a:avLst/>
          </a:prstGeom>
          <a:noFill/>
        </p:spPr>
      </p:pic>
      <p:sp>
        <p:nvSpPr>
          <p:cNvPr id="4" name="TextBox 3"/>
          <p:cNvSpPr txBox="1"/>
          <p:nvPr/>
        </p:nvSpPr>
        <p:spPr>
          <a:xfrm>
            <a:off x="3733800" y="2971800"/>
            <a:ext cx="4419600" cy="1754326"/>
          </a:xfrm>
          <a:prstGeom prst="rect">
            <a:avLst/>
          </a:prstGeom>
          <a:noFill/>
        </p:spPr>
        <p:txBody>
          <a:bodyPr wrap="square" rtlCol="0">
            <a:spAutoFit/>
          </a:bodyPr>
          <a:lstStyle/>
          <a:p>
            <a:r>
              <a:rPr lang="en-US" dirty="0" smtClean="0">
                <a:solidFill>
                  <a:srgbClr val="00B050"/>
                </a:solidFill>
                <a:latin typeface="Arial Rounded MT Bold" pitchFamily="34" charset="0"/>
                <a:ea typeface="Batang" pitchFamily="18" charset="-127"/>
              </a:rPr>
              <a:t>Pluto (formerly known as Pluto the Pup) is an animated cartoon character made famous in a series of Disney short cartoons. He has most frequently appeared as Mickey Mouse's pet dog.</a:t>
            </a:r>
            <a:endParaRPr lang="en-US" dirty="0">
              <a:solidFill>
                <a:srgbClr val="00B050"/>
              </a:solidFill>
              <a:latin typeface="Arial Rounded MT Bold" pitchFamily="34" charset="0"/>
              <a:ea typeface="Batang" pitchFamily="18" charset="-127"/>
            </a:endParaRPr>
          </a:p>
        </p:txBody>
      </p:sp>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ppt_w</p:attrName>
                                        </p:attrNameLst>
                                      </p:cBhvr>
                                      <p:tavLst>
                                        <p:tav tm="0">
                                          <p:val>
                                            <p:fltVal val="0"/>
                                          </p:val>
                                        </p:tav>
                                        <p:tav tm="100000">
                                          <p:val>
                                            <p:strVal val="#ppt_w"/>
                                          </p:val>
                                        </p:tav>
                                      </p:tavLst>
                                    </p:anim>
                                    <p:anim calcmode="lin" valueType="num">
                                      <p:cBhvr>
                                        <p:cTn id="8" dur="1000" fill="hold"/>
                                        <p:tgtEl>
                                          <p:spTgt spid="23554"/>
                                        </p:tgtEl>
                                        <p:attrNameLst>
                                          <p:attrName>ppt_h</p:attrName>
                                        </p:attrNameLst>
                                      </p:cBhvr>
                                      <p:tavLst>
                                        <p:tav tm="0">
                                          <p:val>
                                            <p:fltVal val="0"/>
                                          </p:val>
                                        </p:tav>
                                        <p:tav tm="100000">
                                          <p:val>
                                            <p:strVal val="#ppt_h"/>
                                          </p:val>
                                        </p:tav>
                                      </p:tavLst>
                                    </p:anim>
                                    <p:anim calcmode="lin" valueType="num">
                                      <p:cBhvr>
                                        <p:cTn id="9" dur="1000" fill="hold"/>
                                        <p:tgtEl>
                                          <p:spTgt spid="23554"/>
                                        </p:tgtEl>
                                        <p:attrNameLst>
                                          <p:attrName>style.rotation</p:attrName>
                                        </p:attrNameLst>
                                      </p:cBhvr>
                                      <p:tavLst>
                                        <p:tav tm="0">
                                          <p:val>
                                            <p:fltVal val="90"/>
                                          </p:val>
                                        </p:tav>
                                        <p:tav tm="100000">
                                          <p:val>
                                            <p:fltVal val="0"/>
                                          </p:val>
                                        </p:tav>
                                      </p:tavLst>
                                    </p:anim>
                                    <p:animEffect transition="in" filter="fade">
                                      <p:cBhvr>
                                        <p:cTn id="10" dur="1000"/>
                                        <p:tgtEl>
                                          <p:spTgt spid="23554"/>
                                        </p:tgtEl>
                                      </p:cBhvr>
                                    </p:animEffect>
                                  </p:childTnLst>
                                </p:cTn>
                              </p:par>
                              <p:par>
                                <p:cTn id="11" presetID="41" presetClass="entr" presetSubtype="0" fill="hold" grpId="0" nodeType="with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 calcmode="lin" valueType="num">
                                      <p:cBhvr>
                                        <p:cTn id="13" dur="25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4"/>
                                        </p:tgtEl>
                                        <p:attrNameLst>
                                          <p:attrName>ppt_y</p:attrName>
                                        </p:attrNameLst>
                                      </p:cBhvr>
                                      <p:tavLst>
                                        <p:tav tm="0">
                                          <p:val>
                                            <p:strVal val="#ppt_y"/>
                                          </p:val>
                                        </p:tav>
                                        <p:tav tm="100000">
                                          <p:val>
                                            <p:strVal val="#ppt_y"/>
                                          </p:val>
                                        </p:tav>
                                      </p:tavLst>
                                    </p:anim>
                                    <p:anim calcmode="lin" valueType="num">
                                      <p:cBhvr>
                                        <p:cTn id="15" dur="25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4"/>
                                        </p:tgtEl>
                                      </p:cBhvr>
                                    </p:animEffect>
                                  </p:childTnLst>
                                </p:cTn>
                              </p:par>
                              <p:par>
                                <p:cTn id="18" presetID="1" presetClass="mediacall" presetSubtype="0" fill="hold" nodeType="withEffect">
                                  <p:stCondLst>
                                    <p:cond delay="0"/>
                                  </p:stCondLst>
                                  <p:childTnLst>
                                    <p:cmd type="call" cmd="playFrom(0.0)">
                                      <p:cBhvr>
                                        <p:cTn id="19" dur="6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7200" y="228600"/>
            <a:ext cx="8229600" cy="1143000"/>
          </a:xfrm>
        </p:spPr>
        <p:txBody>
          <a:bodyPr/>
          <a:lstStyle/>
          <a:p>
            <a:r>
              <a:rPr lang="en-US" dirty="0" smtClean="0">
                <a:solidFill>
                  <a:schemeClr val="tx2">
                    <a:lumMod val="60000"/>
                    <a:lumOff val="40000"/>
                  </a:schemeClr>
                </a:solidFill>
                <a:latin typeface="Arial Rounded MT Bold" pitchFamily="34" charset="0"/>
              </a:rPr>
              <a:t>Cinderella</a:t>
            </a:r>
            <a:endParaRPr lang="en-US" dirty="0">
              <a:solidFill>
                <a:schemeClr val="tx2">
                  <a:lumMod val="60000"/>
                  <a:lumOff val="40000"/>
                </a:schemeClr>
              </a:solidFill>
              <a:latin typeface="Arial Rounded MT Bold" pitchFamily="34" charset="0"/>
            </a:endParaRPr>
          </a:p>
        </p:txBody>
      </p:sp>
      <p:pic>
        <p:nvPicPr>
          <p:cNvPr id="36866" name="Picture 2" descr="http://www.kellyskindergarten.com/Games/GamestoMake/images/Cinderella.jpg"/>
          <p:cNvPicPr>
            <a:picLocks noChangeAspect="1" noChangeArrowheads="1"/>
          </p:cNvPicPr>
          <p:nvPr/>
        </p:nvPicPr>
        <p:blipFill>
          <a:blip r:embed="rId4" cstate="print"/>
          <a:srcRect/>
          <a:stretch>
            <a:fillRect/>
          </a:stretch>
        </p:blipFill>
        <p:spPr bwMode="auto">
          <a:xfrm>
            <a:off x="228599" y="838200"/>
            <a:ext cx="3814371" cy="5667375"/>
          </a:xfrm>
          <a:prstGeom prst="rect">
            <a:avLst/>
          </a:prstGeom>
          <a:noFill/>
        </p:spPr>
      </p:pic>
      <p:sp>
        <p:nvSpPr>
          <p:cNvPr id="4" name="TextBox 3"/>
          <p:cNvSpPr txBox="1"/>
          <p:nvPr/>
        </p:nvSpPr>
        <p:spPr>
          <a:xfrm>
            <a:off x="4038600" y="2971800"/>
            <a:ext cx="3581400" cy="1200329"/>
          </a:xfrm>
          <a:prstGeom prst="rect">
            <a:avLst/>
          </a:prstGeom>
          <a:noFill/>
        </p:spPr>
        <p:txBody>
          <a:bodyPr wrap="square" rtlCol="0">
            <a:spAutoFit/>
          </a:bodyPr>
          <a:lstStyle/>
          <a:p>
            <a:r>
              <a:rPr lang="en-US" dirty="0" smtClean="0">
                <a:solidFill>
                  <a:schemeClr val="tx2">
                    <a:lumMod val="50000"/>
                  </a:schemeClr>
                </a:solidFill>
                <a:latin typeface="Arial Rounded MT Bold" pitchFamily="34" charset="0"/>
              </a:rPr>
              <a:t>Cinderella is an animated character created in the Walt Disney Company. Cinderella was created after Snow White. </a:t>
            </a:r>
            <a:endParaRPr lang="en-US" dirty="0">
              <a:solidFill>
                <a:schemeClr val="tx2">
                  <a:lumMod val="50000"/>
                </a:schemeClr>
              </a:solidFill>
              <a:latin typeface="Arial Rounded MT Bold" pitchFamily="34" charset="0"/>
            </a:endParaRPr>
          </a:p>
        </p:txBody>
      </p:sp>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800" decel="100000"/>
                                        <p:tgtEl>
                                          <p:spTgt spid="36866"/>
                                        </p:tgtEl>
                                      </p:cBhvr>
                                    </p:animEffect>
                                    <p:anim calcmode="lin" valueType="num">
                                      <p:cBhvr>
                                        <p:cTn id="8" dur="800" decel="100000" fill="hold"/>
                                        <p:tgtEl>
                                          <p:spTgt spid="36866"/>
                                        </p:tgtEl>
                                        <p:attrNameLst>
                                          <p:attrName>style.rotation</p:attrName>
                                        </p:attrNameLst>
                                      </p:cBhvr>
                                      <p:tavLst>
                                        <p:tav tm="0">
                                          <p:val>
                                            <p:fltVal val="-90"/>
                                          </p:val>
                                        </p:tav>
                                        <p:tav tm="100000">
                                          <p:val>
                                            <p:fltVal val="0"/>
                                          </p:val>
                                        </p:tav>
                                      </p:tavLst>
                                    </p:anim>
                                    <p:anim calcmode="lin" valueType="num">
                                      <p:cBhvr>
                                        <p:cTn id="9" dur="800" decel="100000" fill="hold"/>
                                        <p:tgtEl>
                                          <p:spTgt spid="36866"/>
                                        </p:tgtEl>
                                        <p:attrNameLst>
                                          <p:attrName>ppt_x</p:attrName>
                                        </p:attrNameLst>
                                      </p:cBhvr>
                                      <p:tavLst>
                                        <p:tav tm="0">
                                          <p:val>
                                            <p:strVal val="#ppt_x+0.4"/>
                                          </p:val>
                                        </p:tav>
                                        <p:tav tm="100000">
                                          <p:val>
                                            <p:strVal val="#ppt_x-0.05"/>
                                          </p:val>
                                        </p:tav>
                                      </p:tavLst>
                                    </p:anim>
                                    <p:anim calcmode="lin" valueType="num">
                                      <p:cBhvr>
                                        <p:cTn id="10" dur="800" decel="100000" fill="hold"/>
                                        <p:tgtEl>
                                          <p:spTgt spid="3686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686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6866"/>
                                        </p:tgtEl>
                                        <p:attrNameLst>
                                          <p:attrName>ppt_y</p:attrName>
                                        </p:attrNameLst>
                                      </p:cBhvr>
                                      <p:tavLst>
                                        <p:tav tm="0">
                                          <p:val>
                                            <p:strVal val="#ppt_y+0.1"/>
                                          </p:val>
                                        </p:tav>
                                        <p:tav tm="100000">
                                          <p:val>
                                            <p:strVal val="#ppt_y"/>
                                          </p:val>
                                        </p:tav>
                                      </p:tavLst>
                                    </p:anim>
                                  </p:childTnLst>
                                </p:cTn>
                              </p:par>
                              <p:par>
                                <p:cTn id="13" presetID="41" presetClass="entr" presetSubtype="0" fill="hold" nodeType="withEffect">
                                  <p:stCondLst>
                                    <p:cond delay="0"/>
                                  </p:stCondLst>
                                  <p:iterate type="lt">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25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25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17" dur="25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25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250" tmFilter="0,0; .5, 1; 1, 1"/>
                                        <p:tgtEl>
                                          <p:spTgt spid="4">
                                            <p:txEl>
                                              <p:pRg st="0" end="0"/>
                                            </p:txEl>
                                          </p:spTgt>
                                        </p:tgtEl>
                                      </p:cBhvr>
                                    </p:animEffect>
                                  </p:childTnLst>
                                </p:cTn>
                              </p:par>
                              <p:par>
                                <p:cTn id="20" presetID="1" presetClass="mediacall" presetSubtype="0" fill="hold" nodeType="withEffect">
                                  <p:stCondLst>
                                    <p:cond delay="0"/>
                                  </p:stCondLst>
                                  <p:childTnLst>
                                    <p:cmd type="call" cmd="playFrom(0.0)">
                                      <p:cBhvr>
                                        <p:cTn id="21" dur="4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228600"/>
            <a:ext cx="8229600" cy="1143000"/>
          </a:xfrm>
        </p:spPr>
        <p:txBody>
          <a:bodyPr/>
          <a:lstStyle/>
          <a:p>
            <a:r>
              <a:rPr lang="en-US" dirty="0" smtClean="0">
                <a:solidFill>
                  <a:schemeClr val="accent1">
                    <a:lumMod val="75000"/>
                  </a:schemeClr>
                </a:solidFill>
                <a:latin typeface="Arial Rounded MT Bold" pitchFamily="34" charset="0"/>
              </a:rPr>
              <a:t>Snow White</a:t>
            </a:r>
            <a:endParaRPr lang="en-US" dirty="0">
              <a:solidFill>
                <a:schemeClr val="accent1">
                  <a:lumMod val="75000"/>
                </a:schemeClr>
              </a:solidFill>
              <a:latin typeface="Arial Rounded MT Bold" pitchFamily="34" charset="0"/>
            </a:endParaRPr>
          </a:p>
        </p:txBody>
      </p:sp>
      <p:pic>
        <p:nvPicPr>
          <p:cNvPr id="35842" name="Picture 2" descr="http://www.children-coloring-pages.com/image/snow-white-coloring-pages.jpg"/>
          <p:cNvPicPr>
            <a:picLocks noChangeAspect="1" noChangeArrowheads="1"/>
          </p:cNvPicPr>
          <p:nvPr/>
        </p:nvPicPr>
        <p:blipFill>
          <a:blip r:embed="rId4" cstate="print"/>
          <a:srcRect/>
          <a:stretch>
            <a:fillRect/>
          </a:stretch>
        </p:blipFill>
        <p:spPr bwMode="auto">
          <a:xfrm>
            <a:off x="0" y="381000"/>
            <a:ext cx="4038600" cy="6142357"/>
          </a:xfrm>
          <a:prstGeom prst="rect">
            <a:avLst/>
          </a:prstGeom>
          <a:noFill/>
        </p:spPr>
      </p:pic>
      <p:sp>
        <p:nvSpPr>
          <p:cNvPr id="4" name="TextBox 3"/>
          <p:cNvSpPr txBox="1"/>
          <p:nvPr/>
        </p:nvSpPr>
        <p:spPr>
          <a:xfrm>
            <a:off x="4419600" y="2590800"/>
            <a:ext cx="3657600" cy="1754326"/>
          </a:xfrm>
          <a:prstGeom prst="rect">
            <a:avLst/>
          </a:prstGeom>
          <a:noFill/>
        </p:spPr>
        <p:txBody>
          <a:bodyPr wrap="square" rtlCol="0">
            <a:spAutoFit/>
          </a:bodyPr>
          <a:lstStyle/>
          <a:p>
            <a:r>
              <a:rPr lang="en-US" dirty="0" smtClean="0">
                <a:solidFill>
                  <a:schemeClr val="accent1">
                    <a:lumMod val="75000"/>
                  </a:schemeClr>
                </a:solidFill>
                <a:latin typeface="Arial Rounded MT Bold" pitchFamily="34" charset="0"/>
                <a:ea typeface="Batang" pitchFamily="18" charset="-127"/>
              </a:rPr>
              <a:t>Snow White is a another Disney princess that was created by the Walt Disney Company. Before Cinderella came out, the Snow  White movie was a big hit.</a:t>
            </a:r>
            <a:endParaRPr lang="en-US" dirty="0">
              <a:solidFill>
                <a:schemeClr val="accent1">
                  <a:lumMod val="75000"/>
                </a:schemeClr>
              </a:solidFill>
              <a:latin typeface="Arial Rounded MT Bold" pitchFamily="34" charset="0"/>
              <a:ea typeface="Batang" pitchFamily="18" charset="-127"/>
            </a:endParaRPr>
          </a:p>
        </p:txBody>
      </p:sp>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001000" y="6705600"/>
            <a:ext cx="152400" cy="152400"/>
          </a:xfrm>
          <a:prstGeom prst="rect">
            <a:avLst/>
          </a:prstGeom>
        </p:spPr>
      </p:pic>
    </p:spTree>
  </p:cSld>
  <p:clrMapOvr>
    <a:masterClrMapping/>
  </p:clrMapOvr>
  <p:transition advClick="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wedge">
                                      <p:cBhvr>
                                        <p:cTn id="7" dur="2000"/>
                                        <p:tgtEl>
                                          <p:spTgt spid="35842"/>
                                        </p:tgtEl>
                                      </p:cBhvr>
                                    </p:animEffect>
                                  </p:childTnLst>
                                </p:cTn>
                              </p:par>
                              <p:par>
                                <p:cTn id="8" presetID="41" presetClass="entr" presetSubtype="0" fill="hold" nodeType="withEffect">
                                  <p:stCondLst>
                                    <p:cond delay="0"/>
                                  </p:stCondLst>
                                  <p:iterate type="lt">
                                    <p:tmPct val="10000"/>
                                  </p:iterate>
                                  <p:childTnLst>
                                    <p:set>
                                      <p:cBhvr>
                                        <p:cTn id="9" dur="1" fill="hold">
                                          <p:stCondLst>
                                            <p:cond delay="0"/>
                                          </p:stCondLst>
                                        </p:cTn>
                                        <p:tgtEl>
                                          <p:spTgt spid="4">
                                            <p:txEl>
                                              <p:pRg st="0" end="0"/>
                                            </p:txEl>
                                          </p:spTgt>
                                        </p:tgtEl>
                                        <p:attrNameLst>
                                          <p:attrName>style.visibility</p:attrName>
                                        </p:attrNameLst>
                                      </p:cBhvr>
                                      <p:to>
                                        <p:strVal val="visible"/>
                                      </p:to>
                                    </p:set>
                                    <p:anim calcmode="lin" valueType="num">
                                      <p:cBhvr>
                                        <p:cTn id="10" dur="15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 dur="15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12" dur="15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3" dur="15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50" tmFilter="0,0; .5, 1; 1, 1"/>
                                        <p:tgtEl>
                                          <p:spTgt spid="4">
                                            <p:txEl>
                                              <p:pRg st="0" end="0"/>
                                            </p:txEl>
                                          </p:spTgt>
                                        </p:tgtEl>
                                      </p:cBhvr>
                                    </p:animEffect>
                                  </p:childTnLst>
                                </p:cTn>
                              </p:par>
                              <p:par>
                                <p:cTn id="15" presetID="1" presetClass="mediacall" presetSubtype="0" fill="hold" nodeType="withEffect">
                                  <p:stCondLst>
                                    <p:cond delay="0"/>
                                  </p:stCondLst>
                                  <p:childTnLst>
                                    <p:cmd type="call" cmd="playFrom(0.0)">
                                      <p:cBhvr>
                                        <p:cTn id="16" dur="3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10">
      <a:dk1>
        <a:srgbClr val="00B050"/>
      </a:dk1>
      <a:lt1>
        <a:srgbClr val="FFFF00"/>
      </a:lt1>
      <a:dk2>
        <a:srgbClr val="5DD3FF"/>
      </a:dk2>
      <a:lt2>
        <a:srgbClr val="00B0F0"/>
      </a:lt2>
      <a:accent1>
        <a:srgbClr val="7030A0"/>
      </a:accent1>
      <a:accent2>
        <a:srgbClr val="92D050"/>
      </a:accent2>
      <a:accent3>
        <a:srgbClr val="C00000"/>
      </a:accent3>
      <a:accent4>
        <a:srgbClr val="002060"/>
      </a:accent4>
      <a:accent5>
        <a:srgbClr val="FFC000"/>
      </a:accent5>
      <a:accent6>
        <a:srgbClr val="FFFF00"/>
      </a:accent6>
      <a:hlink>
        <a:srgbClr val="C00000"/>
      </a:hlink>
      <a:folHlink>
        <a:srgbClr val="00206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3634</TotalTime>
  <Words>1017</Words>
  <Application>Microsoft Office PowerPoint</Application>
  <PresentationFormat>On-screen Show (4:3)</PresentationFormat>
  <Paragraphs>161</Paragraphs>
  <Slides>28</Slides>
  <Notes>27</Notes>
  <HiddenSlides>0</HiddenSlides>
  <MMClips>28</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Opulent</vt:lpstr>
      <vt:lpstr>Famous Disney Characters</vt:lpstr>
      <vt:lpstr>Mickey Mouse</vt:lpstr>
      <vt:lpstr>Minnie Mouse</vt:lpstr>
      <vt:lpstr>Daisy Duck</vt:lpstr>
      <vt:lpstr>Donald Duck</vt:lpstr>
      <vt:lpstr>Goofy</vt:lpstr>
      <vt:lpstr>Pluto</vt:lpstr>
      <vt:lpstr>Cinderella</vt:lpstr>
      <vt:lpstr>Snow White</vt:lpstr>
      <vt:lpstr>Sleeping Beauty</vt:lpstr>
      <vt:lpstr>Belle</vt:lpstr>
      <vt:lpstr>Ariel</vt:lpstr>
      <vt:lpstr>Jasmine</vt:lpstr>
      <vt:lpstr>Winnie The Pooh</vt:lpstr>
      <vt:lpstr>Piglet</vt:lpstr>
      <vt:lpstr>Tigger</vt:lpstr>
      <vt:lpstr>Rabbit</vt:lpstr>
      <vt:lpstr>Eeyore</vt:lpstr>
      <vt:lpstr>Kanga</vt:lpstr>
      <vt:lpstr>     Roo</vt:lpstr>
      <vt:lpstr>Peter Pan</vt:lpstr>
      <vt:lpstr>Wendy</vt:lpstr>
      <vt:lpstr>Tinker Bell</vt:lpstr>
      <vt:lpstr>Captain Hook</vt:lpstr>
      <vt:lpstr>                 Fun Time!!!!!</vt:lpstr>
      <vt:lpstr>                 Answers</vt:lpstr>
      <vt:lpstr>Slide 27</vt:lpstr>
      <vt:lpstr>               Thank You!</vt:lpstr>
    </vt:vector>
  </TitlesOfParts>
  <Company>Aurora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AQ</dc:creator>
  <cp:lastModifiedBy>Kiran</cp:lastModifiedBy>
  <cp:revision>316</cp:revision>
  <dcterms:created xsi:type="dcterms:W3CDTF">2010-04-28T20:35:58Z</dcterms:created>
  <dcterms:modified xsi:type="dcterms:W3CDTF">2010-06-29T20:45:07Z</dcterms:modified>
</cp:coreProperties>
</file>